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Lato" panose="020F0502020204030203" pitchFamily="34" charset="0"/>
      <p:regular r:id="rId15"/>
      <p:bold r:id="rId16"/>
      <p:italic r:id="rId17"/>
      <p:boldItalic r:id="rId18"/>
    </p:embeddedFont>
    <p:embeddedFont>
      <p:font typeface="Raleway" pitchFamily="2" charset="0"/>
      <p:regular r:id="rId19"/>
      <p:bold r:id="rId20"/>
      <p:italic r:id="rId21"/>
      <p:boldItalic r:id="rId22"/>
    </p:embeddedFont>
    <p:embeddedFont>
      <p:font typeface="Roboto" panose="02000000000000000000"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8" d="100"/>
          <a:sy n="98" d="100"/>
        </p:scale>
        <p:origin x="360" y="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19738a47d03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19738a47d03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9738a47d03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19738a47d0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9738a47d03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9738a47d0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9738a47d03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9738a47d0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7f3e6f295f_3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7f3e6f295f_3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Herding instinct keeps sheep close together which helps transmit diseases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16bf5f662df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16bf5f662df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186efbe1168_0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186efbe1168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6bf5f662df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6bf5f662d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9738a47d03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9738a47d03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19738a47d0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19738a47d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19738a47d03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19738a47d0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900" dirty="0">
                <a:solidFill>
                  <a:schemeClr val="dk1"/>
                </a:solidFill>
              </a:rPr>
              <a:t>Cassirer, E. F., K. R. Manlove, E. S. Almberg, P. L. Kamath, M. Cox, P. Wolff, A. Roug, J. Shannon, R. </a:t>
            </a:r>
            <a:endParaRPr sz="900" dirty="0">
              <a:solidFill>
                <a:schemeClr val="dk1"/>
              </a:solidFill>
            </a:endParaRPr>
          </a:p>
          <a:p>
            <a:pPr marL="457200" lvl="0" indent="0" algn="l" rtl="0">
              <a:lnSpc>
                <a:spcPct val="115000"/>
              </a:lnSpc>
              <a:spcBef>
                <a:spcPts val="0"/>
              </a:spcBef>
              <a:spcAft>
                <a:spcPts val="0"/>
              </a:spcAft>
              <a:buClr>
                <a:schemeClr val="dk1"/>
              </a:buClr>
              <a:buSzPts val="1100"/>
              <a:buFont typeface="Arial"/>
              <a:buNone/>
            </a:pPr>
            <a:r>
              <a:rPr lang="en" sz="900" dirty="0">
                <a:solidFill>
                  <a:schemeClr val="dk1"/>
                </a:solidFill>
              </a:rPr>
              <a:t>Robinson, R. B. Harris, B. J. Gonzales, R. K. Plowright, P. J. Hudson, P. C. Cross, A. Dobson, and T. e. Besser. 2018. Pneumonia in Bighorn Sheep: Risk and Resilience. The Journal of Wildlife Management 82: 32–45. </a:t>
            </a:r>
            <a:endParaRPr sz="900" dirty="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900"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www.zotero.org/google-docs/?9wUsGD"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hyperlink" Target="https://www.fao.org/3/t0756e/T0756E06.htm" TargetMode="External"/><Relationship Id="rId4" Type="http://schemas.openxmlformats.org/officeDocument/2006/relationships/hyperlink" Target="https://u.osu.edu/sheep/2018/08/14/pneumonia-in-sheep-and-goat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hyperlink" Target="https://www.zotero.org/google-docs/?NNjnPi" TargetMode="External"/><Relationship Id="rId5" Type="http://schemas.openxmlformats.org/officeDocument/2006/relationships/hyperlink" Target="https://www.zotero.org/google-docs/?cabdkO" TargetMode="Externa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hyperlink" Target="https://www.zotero.org/google-docs/?ayVKjG"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hyperlink" Target="https://www.zotero.org/google-docs/?0fu0Jj" TargetMode="External"/><Relationship Id="rId5" Type="http://schemas.openxmlformats.org/officeDocument/2006/relationships/hyperlink" Target="https://www.zotero.org/google-docs/?DhMjfA" TargetMode="Externa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hyperlink" Target="https://www.fao.org/3/t0756e/T0756E06.htm" TargetMode="Externa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p:nvPr/>
        </p:nvSpPr>
        <p:spPr>
          <a:xfrm>
            <a:off x="747600" y="1076550"/>
            <a:ext cx="966900" cy="206100"/>
          </a:xfrm>
          <a:prstGeom prst="rect">
            <a:avLst/>
          </a:prstGeom>
          <a:solidFill>
            <a:schemeClr val="lt2"/>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txBox="1">
            <a:spLocks noGrp="1"/>
          </p:cNvSpPr>
          <p:nvPr>
            <p:ph type="ctrTitle"/>
          </p:nvPr>
        </p:nvSpPr>
        <p:spPr>
          <a:xfrm>
            <a:off x="482400" y="776375"/>
            <a:ext cx="8179200" cy="20058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i="1">
                <a:solidFill>
                  <a:schemeClr val="accent2"/>
                </a:solidFill>
              </a:rPr>
              <a:t>Pneumonia and Bighorn Sheep</a:t>
            </a:r>
            <a:endParaRPr i="1">
              <a:solidFill>
                <a:schemeClr val="accent2"/>
              </a:solidFill>
            </a:endParaRPr>
          </a:p>
        </p:txBody>
      </p:sp>
      <p:sp>
        <p:nvSpPr>
          <p:cNvPr id="88" name="Google Shape;88;p13"/>
          <p:cNvSpPr txBox="1">
            <a:spLocks noGrp="1"/>
          </p:cNvSpPr>
          <p:nvPr>
            <p:ph type="subTitle" idx="1"/>
          </p:nvPr>
        </p:nvSpPr>
        <p:spPr>
          <a:xfrm>
            <a:off x="727952" y="4728400"/>
            <a:ext cx="7688100" cy="541200"/>
          </a:xfrm>
          <a:prstGeom prst="rect">
            <a:avLst/>
          </a:prstGeom>
        </p:spPr>
        <p:txBody>
          <a:bodyPr spcFirstLastPara="1" wrap="square" lIns="91425" tIns="91425" rIns="91425" bIns="91425" anchor="t" anchorCtr="0">
            <a:normAutofit/>
          </a:bodyPr>
          <a:lstStyle/>
          <a:p>
            <a:pPr marL="0" lvl="0" indent="0" algn="ctr" rtl="0">
              <a:lnSpc>
                <a:spcPct val="115000"/>
              </a:lnSpc>
              <a:spcBef>
                <a:spcPts val="0"/>
              </a:spcBef>
              <a:spcAft>
                <a:spcPts val="0"/>
              </a:spcAft>
              <a:buNone/>
            </a:pPr>
            <a:r>
              <a:rPr lang="en" sz="1100">
                <a:solidFill>
                  <a:schemeClr val="accent2"/>
                </a:solidFill>
                <a:latin typeface="Times New Roman"/>
                <a:ea typeface="Times New Roman"/>
                <a:cs typeface="Times New Roman"/>
                <a:sym typeface="Times New Roman"/>
              </a:rPr>
              <a:t>Will Parker, Kevin Henry, Mara Bugler, Maggie Carroll, Chelsea Priest, and  FaithAnn Vanderwalker</a:t>
            </a:r>
            <a:endParaRPr>
              <a:solidFill>
                <a:schemeClr val="accent2"/>
              </a:solidFill>
            </a:endParaRPr>
          </a:p>
        </p:txBody>
      </p:sp>
      <p:sp>
        <p:nvSpPr>
          <p:cNvPr id="89" name="Google Shape;89;p13"/>
          <p:cNvSpPr txBox="1"/>
          <p:nvPr/>
        </p:nvSpPr>
        <p:spPr>
          <a:xfrm>
            <a:off x="992950" y="1644588"/>
            <a:ext cx="71790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i="1">
                <a:solidFill>
                  <a:schemeClr val="accent2"/>
                </a:solidFill>
                <a:latin typeface="Lato"/>
                <a:ea typeface="Lato"/>
                <a:cs typeface="Lato"/>
                <a:sym typeface="Lato"/>
              </a:rPr>
              <a:t>How do domestic sheep farms contribute to native western caprine population decline due to pneumonic infections?</a:t>
            </a:r>
            <a:endParaRPr sz="1600" i="1">
              <a:solidFill>
                <a:schemeClr val="accent2"/>
              </a:solidFill>
              <a:latin typeface="Lato"/>
              <a:ea typeface="Lato"/>
              <a:cs typeface="Lato"/>
              <a:sym typeface="Lato"/>
            </a:endParaRPr>
          </a:p>
        </p:txBody>
      </p:sp>
      <p:pic>
        <p:nvPicPr>
          <p:cNvPr id="90" name="Google Shape;90;p13"/>
          <p:cNvPicPr preferRelativeResize="0"/>
          <p:nvPr/>
        </p:nvPicPr>
        <p:blipFill>
          <a:blip r:embed="rId3">
            <a:alphaModFix/>
          </a:blip>
          <a:stretch>
            <a:fillRect/>
          </a:stretch>
        </p:blipFill>
        <p:spPr>
          <a:xfrm>
            <a:off x="357500" y="2782175"/>
            <a:ext cx="2459675" cy="1382901"/>
          </a:xfrm>
          <a:prstGeom prst="rect">
            <a:avLst/>
          </a:prstGeom>
          <a:noFill/>
          <a:ln>
            <a:noFill/>
          </a:ln>
        </p:spPr>
      </p:pic>
      <p:pic>
        <p:nvPicPr>
          <p:cNvPr id="91" name="Google Shape;91;p13"/>
          <p:cNvPicPr preferRelativeResize="0"/>
          <p:nvPr/>
        </p:nvPicPr>
        <p:blipFill>
          <a:blip r:embed="rId4">
            <a:alphaModFix/>
          </a:blip>
          <a:stretch>
            <a:fillRect/>
          </a:stretch>
        </p:blipFill>
        <p:spPr>
          <a:xfrm>
            <a:off x="3352612" y="3347812"/>
            <a:ext cx="2459674" cy="1380588"/>
          </a:xfrm>
          <a:prstGeom prst="rect">
            <a:avLst/>
          </a:prstGeom>
          <a:noFill/>
          <a:ln>
            <a:noFill/>
          </a:ln>
        </p:spPr>
      </p:pic>
      <p:pic>
        <p:nvPicPr>
          <p:cNvPr id="92" name="Google Shape;92;p13"/>
          <p:cNvPicPr preferRelativeResize="0"/>
          <p:nvPr/>
        </p:nvPicPr>
        <p:blipFill rotWithShape="1">
          <a:blip r:embed="rId5">
            <a:alphaModFix/>
          </a:blip>
          <a:srcRect t="12478" b="15682"/>
          <a:stretch/>
        </p:blipFill>
        <p:spPr>
          <a:xfrm>
            <a:off x="6201925" y="2783319"/>
            <a:ext cx="2459675" cy="1380606"/>
          </a:xfrm>
          <a:prstGeom prst="rect">
            <a:avLst/>
          </a:prstGeom>
          <a:noFill/>
          <a:ln>
            <a:noFill/>
          </a:ln>
        </p:spPr>
      </p:pic>
      <p:sp>
        <p:nvSpPr>
          <p:cNvPr id="93" name="Google Shape;93;p13"/>
          <p:cNvSpPr txBox="1"/>
          <p:nvPr/>
        </p:nvSpPr>
        <p:spPr>
          <a:xfrm>
            <a:off x="287975" y="4104375"/>
            <a:ext cx="2529300" cy="25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450">
                <a:latin typeface="Lato"/>
                <a:ea typeface="Lato"/>
                <a:cs typeface="Lato"/>
                <a:sym typeface="Lato"/>
              </a:rPr>
              <a:t>https://ksltv.com/406207/antelope-islands-bighorn-sheep-herd-sick-lethally-removed/</a:t>
            </a:r>
            <a:endParaRPr sz="450">
              <a:latin typeface="Lato"/>
              <a:ea typeface="Lato"/>
              <a:cs typeface="Lato"/>
              <a:sym typeface="Lato"/>
            </a:endParaRPr>
          </a:p>
        </p:txBody>
      </p:sp>
      <p:sp>
        <p:nvSpPr>
          <p:cNvPr id="94" name="Google Shape;94;p13"/>
          <p:cNvSpPr txBox="1"/>
          <p:nvPr/>
        </p:nvSpPr>
        <p:spPr>
          <a:xfrm>
            <a:off x="3317800" y="3143975"/>
            <a:ext cx="2529300" cy="25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450">
                <a:latin typeface="Lato"/>
                <a:ea typeface="Lato"/>
                <a:cs typeface="Lato"/>
                <a:sym typeface="Lato"/>
              </a:rPr>
              <a:t>https://www.nps.gov/articles/bhs-pneumonia.htm</a:t>
            </a:r>
            <a:endParaRPr sz="450">
              <a:latin typeface="Lato"/>
              <a:ea typeface="Lato"/>
              <a:cs typeface="Lato"/>
              <a:sym typeface="Lato"/>
            </a:endParaRPr>
          </a:p>
        </p:txBody>
      </p:sp>
      <p:sp>
        <p:nvSpPr>
          <p:cNvPr id="95" name="Google Shape;95;p13"/>
          <p:cNvSpPr txBox="1"/>
          <p:nvPr/>
        </p:nvSpPr>
        <p:spPr>
          <a:xfrm>
            <a:off x="6167113" y="4165075"/>
            <a:ext cx="25293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450">
                <a:latin typeface="Lato"/>
                <a:ea typeface="Lato"/>
                <a:cs typeface="Lato"/>
                <a:sym typeface="Lato"/>
              </a:rPr>
              <a:t>http://bighornhealth.org/about-pneumonia</a:t>
            </a:r>
            <a:endParaRPr sz="450">
              <a:latin typeface="Lato"/>
              <a:ea typeface="Lato"/>
              <a:cs typeface="Lato"/>
              <a:sym typeface="Lato"/>
            </a:endParaRPr>
          </a:p>
          <a:p>
            <a:pPr marL="0" lvl="0" indent="0" algn="l" rtl="0">
              <a:spcBef>
                <a:spcPts val="0"/>
              </a:spcBef>
              <a:spcAft>
                <a:spcPts val="0"/>
              </a:spcAft>
              <a:buNone/>
            </a:pPr>
            <a:endParaRPr sz="450">
              <a:latin typeface="Lato"/>
              <a:ea typeface="Lato"/>
              <a:cs typeface="Lato"/>
              <a:sym typeface="Lato"/>
            </a:endParaRPr>
          </a:p>
          <a:p>
            <a:pPr marL="0" lvl="0" indent="0" algn="l" rtl="0">
              <a:spcBef>
                <a:spcPts val="0"/>
              </a:spcBef>
              <a:spcAft>
                <a:spcPts val="0"/>
              </a:spcAft>
              <a:buNone/>
            </a:pPr>
            <a:endParaRPr sz="450">
              <a:latin typeface="Lato"/>
              <a:ea typeface="Lato"/>
              <a:cs typeface="Lato"/>
              <a:sym typeface="Lato"/>
            </a:endParaRPr>
          </a:p>
          <a:p>
            <a:pPr marL="0" lvl="0" indent="0" algn="l" rtl="0">
              <a:spcBef>
                <a:spcPts val="0"/>
              </a:spcBef>
              <a:spcAft>
                <a:spcPts val="0"/>
              </a:spcAft>
              <a:buNone/>
            </a:pPr>
            <a:endParaRPr sz="450">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74"/>
        <p:cNvGrpSpPr/>
        <p:nvPr/>
      </p:nvGrpSpPr>
      <p:grpSpPr>
        <a:xfrm>
          <a:off x="0" y="0"/>
          <a:ext cx="0" cy="0"/>
          <a:chOff x="0" y="0"/>
          <a:chExt cx="0" cy="0"/>
        </a:xfrm>
      </p:grpSpPr>
      <p:sp>
        <p:nvSpPr>
          <p:cNvPr id="175" name="Google Shape;175;p2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Have These Strategies Proven to Be Effective?</a:t>
            </a:r>
            <a:endParaRPr/>
          </a:p>
        </p:txBody>
      </p:sp>
      <p:sp>
        <p:nvSpPr>
          <p:cNvPr id="176" name="Google Shape;176;p22"/>
          <p:cNvSpPr txBox="1">
            <a:spLocks noGrp="1"/>
          </p:cNvSpPr>
          <p:nvPr>
            <p:ph type="body" idx="1"/>
          </p:nvPr>
        </p:nvSpPr>
        <p:spPr>
          <a:xfrm>
            <a:off x="727650" y="1853850"/>
            <a:ext cx="7688700" cy="2754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rgbClr val="000000"/>
              </a:buClr>
              <a:buSzPts val="1300"/>
              <a:buChar char="●"/>
            </a:pPr>
            <a:r>
              <a:rPr lang="en">
                <a:solidFill>
                  <a:srgbClr val="000000"/>
                </a:solidFill>
              </a:rPr>
              <a:t>Restricting public grazing in Rocky Mountain National Park enabled the herd to increase from 200 to 700 until another outbreak occurred in the late 90s </a:t>
            </a:r>
            <a:r>
              <a:rPr lang="en" baseline="30000">
                <a:solidFill>
                  <a:srgbClr val="000000"/>
                </a:solidFill>
              </a:rPr>
              <a:t>1</a:t>
            </a:r>
            <a:endParaRPr baseline="30000">
              <a:solidFill>
                <a:srgbClr val="000000"/>
              </a:solidFill>
            </a:endParaRPr>
          </a:p>
          <a:p>
            <a:pPr marL="457200" lvl="0" indent="-311150" algn="l" rtl="0">
              <a:spcBef>
                <a:spcPts val="0"/>
              </a:spcBef>
              <a:spcAft>
                <a:spcPts val="0"/>
              </a:spcAft>
              <a:buClr>
                <a:srgbClr val="000000"/>
              </a:buClr>
              <a:buSzPts val="1300"/>
              <a:buChar char="●"/>
            </a:pPr>
            <a:r>
              <a:rPr lang="en">
                <a:solidFill>
                  <a:srgbClr val="000000"/>
                </a:solidFill>
              </a:rPr>
              <a:t>Double fencing is impractical as well as too expensive on a large scale where private farmers graze domestic sheep on public land. The potential of vaccines has also proven to be too expensive and not worth it to the farmers who rarely suffer losses due to the disease. </a:t>
            </a:r>
            <a:endParaRPr baseline="30000">
              <a:solidFill>
                <a:srgbClr val="000000"/>
              </a:solidFill>
            </a:endParaRPr>
          </a:p>
          <a:p>
            <a:pPr marL="457200" lvl="0" indent="-311150" algn="l" rtl="0">
              <a:spcBef>
                <a:spcPts val="0"/>
              </a:spcBef>
              <a:spcAft>
                <a:spcPts val="0"/>
              </a:spcAft>
              <a:buClr>
                <a:srgbClr val="000000"/>
              </a:buClr>
              <a:buSzPts val="1300"/>
              <a:buChar char="●"/>
            </a:pPr>
            <a:r>
              <a:rPr lang="en">
                <a:solidFill>
                  <a:srgbClr val="000000"/>
                </a:solidFill>
              </a:rPr>
              <a:t>Hard to track prevention as it is hard to track the spread of the disease  without performing necropsies</a:t>
            </a:r>
            <a:r>
              <a:rPr lang="en" baseline="30000">
                <a:solidFill>
                  <a:srgbClr val="000000"/>
                </a:solidFill>
              </a:rPr>
              <a:t>. 2</a:t>
            </a:r>
            <a:endParaRPr baseline="30000">
              <a:solidFill>
                <a:srgbClr val="000000"/>
              </a:solidFill>
            </a:endParaRPr>
          </a:p>
          <a:p>
            <a:pPr marL="457200" lvl="0" indent="-311150" algn="l" rtl="0">
              <a:spcBef>
                <a:spcPts val="0"/>
              </a:spcBef>
              <a:spcAft>
                <a:spcPts val="0"/>
              </a:spcAft>
              <a:buClr>
                <a:srgbClr val="000000"/>
              </a:buClr>
              <a:buSzPts val="1300"/>
              <a:buChar char="●"/>
            </a:pPr>
            <a:r>
              <a:rPr lang="en">
                <a:solidFill>
                  <a:srgbClr val="000000"/>
                </a:solidFill>
              </a:rPr>
              <a:t>Public outreach and education has been somewhat effective as there is dedicated funding being provided by hunting tags, and nonprofit support among other federal resources.</a:t>
            </a:r>
            <a:r>
              <a:rPr lang="en" baseline="30000">
                <a:solidFill>
                  <a:srgbClr val="000000"/>
                </a:solidFill>
              </a:rPr>
              <a:t> 2</a:t>
            </a:r>
            <a:endParaRPr baseline="30000">
              <a:solidFill>
                <a:srgbClr val="000000"/>
              </a:solidFill>
            </a:endParaRPr>
          </a:p>
          <a:p>
            <a:pPr marL="0" lvl="0" indent="0" algn="l" rtl="0">
              <a:lnSpc>
                <a:spcPct val="100000"/>
              </a:lnSpc>
              <a:spcBef>
                <a:spcPts val="0"/>
              </a:spcBef>
              <a:spcAft>
                <a:spcPts val="0"/>
              </a:spcAft>
              <a:buNone/>
            </a:pPr>
            <a:endParaRPr sz="1000" baseline="300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1000" baseline="300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 sz="1000" baseline="30000">
                <a:solidFill>
                  <a:srgbClr val="000000"/>
                </a:solidFill>
                <a:latin typeface="Arial"/>
                <a:ea typeface="Arial"/>
                <a:cs typeface="Arial"/>
                <a:sym typeface="Arial"/>
              </a:rPr>
              <a:t>1 </a:t>
            </a:r>
            <a:r>
              <a:rPr lang="en" sz="1000">
                <a:solidFill>
                  <a:srgbClr val="000000"/>
                </a:solidFill>
                <a:latin typeface="Arial"/>
                <a:ea typeface="Arial"/>
                <a:cs typeface="Arial"/>
                <a:sym typeface="Arial"/>
              </a:rPr>
              <a:t>Mcclintock, B. T. and G. C. White. 2007.</a:t>
            </a:r>
            <a:endParaRPr sz="10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 sz="1000" baseline="30000">
                <a:solidFill>
                  <a:srgbClr val="000000"/>
                </a:solidFill>
                <a:latin typeface="Arial"/>
                <a:ea typeface="Arial"/>
                <a:cs typeface="Arial"/>
                <a:sym typeface="Arial"/>
              </a:rPr>
              <a:t>2</a:t>
            </a:r>
            <a:r>
              <a:rPr lang="en" sz="1000">
                <a:solidFill>
                  <a:srgbClr val="000000"/>
                </a:solidFill>
                <a:latin typeface="Arial"/>
                <a:ea typeface="Arial"/>
                <a:cs typeface="Arial"/>
                <a:sym typeface="Arial"/>
              </a:rPr>
              <a:t> Cassirer 2022</a:t>
            </a:r>
            <a:endParaRPr sz="10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1000">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80"/>
        <p:cNvGrpSpPr/>
        <p:nvPr/>
      </p:nvGrpSpPr>
      <p:grpSpPr>
        <a:xfrm>
          <a:off x="0" y="0"/>
          <a:ext cx="0" cy="0"/>
          <a:chOff x="0" y="0"/>
          <a:chExt cx="0" cy="0"/>
        </a:xfrm>
      </p:grpSpPr>
      <p:sp>
        <p:nvSpPr>
          <p:cNvPr id="181" name="Google Shape;181;p2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Strategies Can Be Used To Stop the Spread in a Perfect World?</a:t>
            </a:r>
            <a:endParaRPr/>
          </a:p>
        </p:txBody>
      </p:sp>
      <p:sp>
        <p:nvSpPr>
          <p:cNvPr id="182" name="Google Shape;182;p23"/>
          <p:cNvSpPr txBox="1">
            <a:spLocks noGrp="1"/>
          </p:cNvSpPr>
          <p:nvPr>
            <p:ph type="body" idx="1"/>
          </p:nvPr>
        </p:nvSpPr>
        <p:spPr>
          <a:xfrm>
            <a:off x="729450" y="1998325"/>
            <a:ext cx="7688700" cy="28629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688"/>
              <a:buNone/>
            </a:pPr>
            <a:endParaRPr sz="1001"/>
          </a:p>
          <a:p>
            <a:pPr marL="457200" lvl="0" indent="-292213" algn="l" rtl="0">
              <a:lnSpc>
                <a:spcPct val="95000"/>
              </a:lnSpc>
              <a:spcBef>
                <a:spcPts val="1200"/>
              </a:spcBef>
              <a:spcAft>
                <a:spcPts val="0"/>
              </a:spcAft>
              <a:buClr>
                <a:schemeClr val="dk2"/>
              </a:buClr>
              <a:buSzPts val="1002"/>
              <a:buChar char="●"/>
            </a:pPr>
            <a:r>
              <a:rPr lang="en" sz="1001">
                <a:solidFill>
                  <a:schemeClr val="dk2"/>
                </a:solidFill>
              </a:rPr>
              <a:t>Vaccine development and implementation</a:t>
            </a:r>
            <a:endParaRPr sz="1001">
              <a:solidFill>
                <a:schemeClr val="dk2"/>
              </a:solidFill>
            </a:endParaRPr>
          </a:p>
          <a:p>
            <a:pPr marL="457200" lvl="0" indent="0" algn="l" rtl="0">
              <a:lnSpc>
                <a:spcPct val="95000"/>
              </a:lnSpc>
              <a:spcBef>
                <a:spcPts val="1200"/>
              </a:spcBef>
              <a:spcAft>
                <a:spcPts val="0"/>
              </a:spcAft>
              <a:buSzPts val="688"/>
              <a:buNone/>
            </a:pPr>
            <a:r>
              <a:rPr lang="en" sz="1001">
                <a:solidFill>
                  <a:schemeClr val="dk2"/>
                </a:solidFill>
              </a:rPr>
              <a:t>→ There are multiple strains of sheep pneumonia, and vaccinating against all of them can prove to be a struggle. A vaccination would also need to protect against both infection and disease. </a:t>
            </a:r>
            <a:endParaRPr sz="1001">
              <a:solidFill>
                <a:schemeClr val="dk2"/>
              </a:solidFill>
            </a:endParaRPr>
          </a:p>
          <a:p>
            <a:pPr marL="457200" lvl="0" indent="-292213" algn="l" rtl="0">
              <a:lnSpc>
                <a:spcPct val="95000"/>
              </a:lnSpc>
              <a:spcBef>
                <a:spcPts val="1200"/>
              </a:spcBef>
              <a:spcAft>
                <a:spcPts val="0"/>
              </a:spcAft>
              <a:buClr>
                <a:schemeClr val="dk2"/>
              </a:buClr>
              <a:buSzPts val="1002"/>
              <a:buChar char="●"/>
            </a:pPr>
            <a:r>
              <a:rPr lang="en" sz="1001">
                <a:solidFill>
                  <a:schemeClr val="dk2"/>
                </a:solidFill>
              </a:rPr>
              <a:t>Studying the differences in immunity between domestic and wild populations</a:t>
            </a:r>
            <a:endParaRPr sz="1001">
              <a:solidFill>
                <a:schemeClr val="dk2"/>
              </a:solidFill>
            </a:endParaRPr>
          </a:p>
          <a:p>
            <a:pPr marL="457200" lvl="0" indent="0" algn="l" rtl="0">
              <a:lnSpc>
                <a:spcPct val="95000"/>
              </a:lnSpc>
              <a:spcBef>
                <a:spcPts val="1200"/>
              </a:spcBef>
              <a:spcAft>
                <a:spcPts val="0"/>
              </a:spcAft>
              <a:buSzPts val="688"/>
              <a:buNone/>
            </a:pPr>
            <a:r>
              <a:rPr lang="en" sz="1001">
                <a:solidFill>
                  <a:schemeClr val="dk2"/>
                </a:solidFill>
              </a:rPr>
              <a:t>→ The science behind the differences in immunity  is still widely understudied and unknown between wild and domestic populations. Not only does variation occur between the two species, but among individuals of the same species as well. While some remain unaffected by this infection, others are fatally infected.</a:t>
            </a:r>
            <a:endParaRPr sz="1001">
              <a:solidFill>
                <a:schemeClr val="dk2"/>
              </a:solidFill>
            </a:endParaRPr>
          </a:p>
          <a:p>
            <a:pPr marL="457200" lvl="0" indent="-292213" algn="l" rtl="0">
              <a:lnSpc>
                <a:spcPct val="95000"/>
              </a:lnSpc>
              <a:spcBef>
                <a:spcPts val="1200"/>
              </a:spcBef>
              <a:spcAft>
                <a:spcPts val="0"/>
              </a:spcAft>
              <a:buClr>
                <a:schemeClr val="dk2"/>
              </a:buClr>
              <a:buSzPts val="1002"/>
              <a:buChar char="●"/>
            </a:pPr>
            <a:r>
              <a:rPr lang="en" sz="1001">
                <a:solidFill>
                  <a:schemeClr val="dk2"/>
                </a:solidFill>
              </a:rPr>
              <a:t>Overcoming struggles with ranchers and their willingness to treat or vaccinate their sheep</a:t>
            </a:r>
            <a:endParaRPr sz="1001">
              <a:solidFill>
                <a:schemeClr val="dk2"/>
              </a:solidFill>
            </a:endParaRPr>
          </a:p>
          <a:p>
            <a:pPr marL="457200" lvl="0" indent="0" algn="l" rtl="0">
              <a:lnSpc>
                <a:spcPct val="95000"/>
              </a:lnSpc>
              <a:spcBef>
                <a:spcPts val="1200"/>
              </a:spcBef>
              <a:spcAft>
                <a:spcPts val="0"/>
              </a:spcAft>
              <a:buSzPts val="688"/>
              <a:buNone/>
            </a:pPr>
            <a:r>
              <a:rPr lang="en" sz="1001">
                <a:solidFill>
                  <a:schemeClr val="dk2"/>
                </a:solidFill>
              </a:rPr>
              <a:t>→ Even if an effective vaccine were to be developed, there are always risks involved in administering these vaccines. Because of this, many ranchers would be understandably hesitant in vaccinating their sheep, and would likely push back against it. </a:t>
            </a:r>
            <a:endParaRPr sz="1001">
              <a:solidFill>
                <a:schemeClr val="dk2"/>
              </a:solidFill>
            </a:endParaRPr>
          </a:p>
          <a:p>
            <a:pPr marL="457200" lvl="0" indent="0" algn="l" rtl="0">
              <a:lnSpc>
                <a:spcPct val="95000"/>
              </a:lnSpc>
              <a:spcBef>
                <a:spcPts val="1200"/>
              </a:spcBef>
              <a:spcAft>
                <a:spcPts val="1200"/>
              </a:spcAft>
              <a:buSzPts val="688"/>
              <a:buNone/>
            </a:pPr>
            <a:r>
              <a:rPr lang="en" sz="600">
                <a:solidFill>
                  <a:schemeClr val="dk2"/>
                </a:solidFill>
              </a:rPr>
              <a:t>Cassirer et al. 2018</a:t>
            </a:r>
            <a:endParaRPr sz="600">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86"/>
        <p:cNvGrpSpPr/>
        <p:nvPr/>
      </p:nvGrpSpPr>
      <p:grpSpPr>
        <a:xfrm>
          <a:off x="0" y="0"/>
          <a:ext cx="0" cy="0"/>
          <a:chOff x="0" y="0"/>
          <a:chExt cx="0" cy="0"/>
        </a:xfrm>
      </p:grpSpPr>
      <p:sp>
        <p:nvSpPr>
          <p:cNvPr id="187" name="Google Shape;187;p24"/>
          <p:cNvSpPr txBox="1">
            <a:spLocks noGrp="1"/>
          </p:cNvSpPr>
          <p:nvPr>
            <p:ph type="title"/>
          </p:nvPr>
        </p:nvSpPr>
        <p:spPr>
          <a:xfrm>
            <a:off x="773875" y="6168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References</a:t>
            </a:r>
            <a:endParaRPr/>
          </a:p>
        </p:txBody>
      </p:sp>
      <p:sp>
        <p:nvSpPr>
          <p:cNvPr id="188" name="Google Shape;188;p24"/>
          <p:cNvSpPr txBox="1">
            <a:spLocks noGrp="1"/>
          </p:cNvSpPr>
          <p:nvPr>
            <p:ph type="body" idx="1"/>
          </p:nvPr>
        </p:nvSpPr>
        <p:spPr>
          <a:xfrm>
            <a:off x="79950" y="1155525"/>
            <a:ext cx="8954400" cy="3252600"/>
          </a:xfrm>
          <a:prstGeom prst="rect">
            <a:avLst/>
          </a:prstGeom>
        </p:spPr>
        <p:txBody>
          <a:bodyPr spcFirstLastPara="1" wrap="square" lIns="91425" tIns="91425" rIns="91425" bIns="91425" anchor="t" anchorCtr="0">
            <a:noAutofit/>
          </a:bodyPr>
          <a:lstStyle/>
          <a:p>
            <a:pPr marL="457200" lvl="0" indent="-457200" algn="l" rtl="0">
              <a:lnSpc>
                <a:spcPct val="200000"/>
              </a:lnSpc>
              <a:spcBef>
                <a:spcPts val="0"/>
              </a:spcBef>
              <a:spcAft>
                <a:spcPts val="0"/>
              </a:spcAft>
              <a:buNone/>
            </a:pPr>
            <a:r>
              <a:rPr lang="en" sz="800">
                <a:solidFill>
                  <a:srgbClr val="000000"/>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Bighorn Sheep. (n.d.). . https://www.nwf.org/Home/Educational-Resources/Wildlife-Guide/Mammals/Bighorn-Sheep.</a:t>
            </a:r>
            <a:endParaRPr sz="800">
              <a:solidFill>
                <a:srgbClr val="000000"/>
              </a:solidFill>
              <a:latin typeface="Arial"/>
              <a:ea typeface="Arial"/>
              <a:cs typeface="Arial"/>
              <a:sym typeface="Arial"/>
            </a:endParaRPr>
          </a:p>
          <a:p>
            <a:pPr marL="0" lvl="0" indent="0" algn="l" rtl="0">
              <a:spcBef>
                <a:spcPts val="0"/>
              </a:spcBef>
              <a:spcAft>
                <a:spcPts val="0"/>
              </a:spcAft>
              <a:buNone/>
            </a:pPr>
            <a:r>
              <a:rPr lang="en" sz="800">
                <a:solidFill>
                  <a:srgbClr val="000000"/>
                </a:solidFill>
                <a:latin typeface="Arial"/>
                <a:ea typeface="Arial"/>
                <a:cs typeface="Arial"/>
                <a:sym typeface="Arial"/>
              </a:rPr>
              <a:t>Cassirer, E. F., K. R. Manlove, E. S. Almberg, P. L. Kamath, M. Cox, P. Wolff, A. Roug, J. Shannon, R. </a:t>
            </a:r>
            <a:endParaRPr sz="800">
              <a:solidFill>
                <a:srgbClr val="000000"/>
              </a:solidFill>
              <a:latin typeface="Arial"/>
              <a:ea typeface="Arial"/>
              <a:cs typeface="Arial"/>
              <a:sym typeface="Arial"/>
            </a:endParaRPr>
          </a:p>
          <a:p>
            <a:pPr marL="457200" lvl="0" indent="0" algn="l" rtl="0">
              <a:spcBef>
                <a:spcPts val="0"/>
              </a:spcBef>
              <a:spcAft>
                <a:spcPts val="0"/>
              </a:spcAft>
              <a:buNone/>
            </a:pPr>
            <a:r>
              <a:rPr lang="en" sz="800">
                <a:solidFill>
                  <a:srgbClr val="000000"/>
                </a:solidFill>
                <a:latin typeface="Arial"/>
                <a:ea typeface="Arial"/>
                <a:cs typeface="Arial"/>
                <a:sym typeface="Arial"/>
              </a:rPr>
              <a:t>Robinson, R. B. Harris, B. J. Gonzales, R. K. Plowright, P. J. Hudson, P. C. Cross, A. Dobson, and T. e. Besser. 2018. Pneumonia in Bighorn Sheep: Risk and Resilience. The Journal of Wildlife Management 82: 32–45. </a:t>
            </a:r>
            <a:endParaRPr sz="800">
              <a:solidFill>
                <a:srgbClr val="000000"/>
              </a:solidFill>
              <a:latin typeface="Arial"/>
              <a:ea typeface="Arial"/>
              <a:cs typeface="Arial"/>
              <a:sym typeface="Arial"/>
            </a:endParaRPr>
          </a:p>
          <a:p>
            <a:pPr marL="0" lvl="0" indent="0" algn="l" rtl="0">
              <a:spcBef>
                <a:spcPts val="0"/>
              </a:spcBef>
              <a:spcAft>
                <a:spcPts val="0"/>
              </a:spcAft>
              <a:buNone/>
            </a:pPr>
            <a:endParaRPr sz="800">
              <a:solidFill>
                <a:srgbClr val="000000"/>
              </a:solidFill>
              <a:latin typeface="Arial"/>
              <a:ea typeface="Arial"/>
              <a:cs typeface="Arial"/>
              <a:sym typeface="Arial"/>
            </a:endParaRPr>
          </a:p>
          <a:p>
            <a:pPr marL="0" lvl="0" indent="0" algn="l" rtl="0">
              <a:spcBef>
                <a:spcPts val="0"/>
              </a:spcBef>
              <a:spcAft>
                <a:spcPts val="0"/>
              </a:spcAft>
              <a:buNone/>
            </a:pPr>
            <a:r>
              <a:rPr lang="en" sz="800">
                <a:solidFill>
                  <a:srgbClr val="000000"/>
                </a:solidFill>
                <a:latin typeface="Arial"/>
                <a:ea typeface="Arial"/>
                <a:cs typeface="Arial"/>
                <a:sym typeface="Arial"/>
              </a:rPr>
              <a:t>Cassirer, Frances. November, 27, 2022. E-mail Interview. </a:t>
            </a:r>
            <a:endParaRPr sz="800">
              <a:solidFill>
                <a:srgbClr val="000000"/>
              </a:solidFill>
              <a:latin typeface="Arial"/>
              <a:ea typeface="Arial"/>
              <a:cs typeface="Arial"/>
              <a:sym typeface="Arial"/>
            </a:endParaRPr>
          </a:p>
          <a:p>
            <a:pPr marL="0" lvl="0" indent="0" algn="l" rtl="0">
              <a:spcBef>
                <a:spcPts val="0"/>
              </a:spcBef>
              <a:spcAft>
                <a:spcPts val="0"/>
              </a:spcAft>
              <a:buNone/>
            </a:pPr>
            <a:endParaRPr sz="800">
              <a:solidFill>
                <a:srgbClr val="000000"/>
              </a:solidFill>
              <a:latin typeface="Arial"/>
              <a:ea typeface="Arial"/>
              <a:cs typeface="Arial"/>
              <a:sym typeface="Arial"/>
            </a:endParaRPr>
          </a:p>
          <a:p>
            <a:pPr marL="279400" lvl="0" indent="-279400" algn="l" rtl="0">
              <a:lnSpc>
                <a:spcPct val="200000"/>
              </a:lnSpc>
              <a:spcBef>
                <a:spcPts val="0"/>
              </a:spcBef>
              <a:spcAft>
                <a:spcPts val="0"/>
              </a:spcAft>
              <a:buNone/>
            </a:pPr>
            <a:r>
              <a:rPr lang="en" sz="800">
                <a:solidFill>
                  <a:srgbClr val="000000"/>
                </a:solidFill>
                <a:latin typeface="Arial"/>
                <a:ea typeface="Arial"/>
                <a:cs typeface="Arial"/>
                <a:sym typeface="Arial"/>
              </a:rPr>
              <a:t>Pneumonia in Sheep and Goats | OSU Sheep Team. (n.d.). .</a:t>
            </a:r>
            <a:r>
              <a:rPr lang="en" sz="800">
                <a:solidFill>
                  <a:srgbClr val="000000"/>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 </a:t>
            </a:r>
            <a:r>
              <a:rPr lang="en" sz="800" u="sng">
                <a:solidFill>
                  <a:schemeClr val="hlink"/>
                </a:solidFill>
                <a:latin typeface="Arial"/>
                <a:ea typeface="Arial"/>
                <a:cs typeface="Arial"/>
                <a:sym typeface="Arial"/>
                <a:hlinkClick r:id="rId4"/>
              </a:rPr>
              <a:t>https://u.osu.edu/sheep/2018/08/14/pneumonia-in-sheep-and-goats/</a:t>
            </a:r>
            <a:r>
              <a:rPr lang="en" sz="800">
                <a:solidFill>
                  <a:srgbClr val="000000"/>
                </a:solidFill>
                <a:latin typeface="Arial"/>
                <a:ea typeface="Arial"/>
                <a:cs typeface="Arial"/>
                <a:sym typeface="Arial"/>
              </a:rPr>
              <a:t>.</a:t>
            </a:r>
            <a:endParaRPr sz="800">
              <a:solidFill>
                <a:srgbClr val="000000"/>
              </a:solidFill>
              <a:latin typeface="Arial"/>
              <a:ea typeface="Arial"/>
              <a:cs typeface="Arial"/>
              <a:sym typeface="Arial"/>
            </a:endParaRPr>
          </a:p>
          <a:p>
            <a:pPr marL="0" lvl="0" indent="0" algn="l" rtl="0">
              <a:spcBef>
                <a:spcPts val="0"/>
              </a:spcBef>
              <a:spcAft>
                <a:spcPts val="0"/>
              </a:spcAft>
              <a:buNone/>
            </a:pPr>
            <a:r>
              <a:rPr lang="en" sz="800">
                <a:solidFill>
                  <a:srgbClr val="000000"/>
                </a:solidFill>
                <a:latin typeface="Arial"/>
                <a:ea typeface="Arial"/>
                <a:cs typeface="Arial"/>
                <a:sym typeface="Arial"/>
              </a:rPr>
              <a:t> Manual on meat inspection for developing countries. (n.d.). .</a:t>
            </a:r>
            <a:r>
              <a:rPr lang="en" sz="800">
                <a:solidFill>
                  <a:srgbClr val="000000"/>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 </a:t>
            </a:r>
            <a:r>
              <a:rPr lang="en" sz="800" u="sng">
                <a:solidFill>
                  <a:schemeClr val="hlink"/>
                </a:solidFill>
                <a:latin typeface="Arial"/>
                <a:ea typeface="Arial"/>
                <a:cs typeface="Arial"/>
                <a:sym typeface="Arial"/>
                <a:hlinkClick r:id="rId5"/>
              </a:rPr>
              <a:t>https://www.fao.org/3/t0756e/T0756E06.htm</a:t>
            </a:r>
            <a:r>
              <a:rPr lang="en" sz="800">
                <a:solidFill>
                  <a:srgbClr val="000000"/>
                </a:solidFill>
                <a:latin typeface="Arial"/>
                <a:ea typeface="Arial"/>
                <a:cs typeface="Arial"/>
                <a:sym typeface="Arial"/>
              </a:rPr>
              <a:t>.</a:t>
            </a:r>
            <a:endParaRPr sz="800">
              <a:solidFill>
                <a:srgbClr val="000000"/>
              </a:solidFill>
              <a:latin typeface="Arial"/>
              <a:ea typeface="Arial"/>
              <a:cs typeface="Arial"/>
              <a:sym typeface="Arial"/>
            </a:endParaRPr>
          </a:p>
          <a:p>
            <a:pPr marL="0" lvl="0" indent="0" algn="l" rtl="0">
              <a:spcBef>
                <a:spcPts val="0"/>
              </a:spcBef>
              <a:spcAft>
                <a:spcPts val="0"/>
              </a:spcAft>
              <a:buNone/>
            </a:pPr>
            <a:endParaRPr sz="800">
              <a:solidFill>
                <a:srgbClr val="000000"/>
              </a:solidFill>
              <a:latin typeface="Arial"/>
              <a:ea typeface="Arial"/>
              <a:cs typeface="Arial"/>
              <a:sym typeface="Arial"/>
            </a:endParaRPr>
          </a:p>
          <a:p>
            <a:pPr marL="0" lvl="0" indent="0" algn="l" rtl="0">
              <a:lnSpc>
                <a:spcPct val="200000"/>
              </a:lnSpc>
              <a:spcBef>
                <a:spcPts val="0"/>
              </a:spcBef>
              <a:spcAft>
                <a:spcPts val="0"/>
              </a:spcAft>
              <a:buNone/>
            </a:pPr>
            <a:r>
              <a:rPr lang="en" sz="800">
                <a:solidFill>
                  <a:srgbClr val="000000"/>
                </a:solidFill>
                <a:latin typeface="Arial"/>
                <a:ea typeface="Arial"/>
                <a:cs typeface="Arial"/>
                <a:sym typeface="Arial"/>
              </a:rPr>
              <a:t>IUCN</a:t>
            </a:r>
            <a:r>
              <a:rPr lang="en" sz="800">
                <a:solidFill>
                  <a:srgbClr val="000000"/>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 M. F.-B. (IUCN S. C. S. 2019. IUCN Red List of Threatened Species: Ovis canadensis. IUCN Red List of Threatened Species.</a:t>
            </a:r>
            <a:endParaRPr sz="800">
              <a:solidFill>
                <a:srgbClr val="000000"/>
              </a:solidFill>
              <a:latin typeface="Arial"/>
              <a:ea typeface="Arial"/>
              <a:cs typeface="Arial"/>
              <a:sym typeface="Arial"/>
            </a:endParaRPr>
          </a:p>
          <a:p>
            <a:pPr marL="457200" lvl="0" indent="-457200" algn="l" rtl="0">
              <a:lnSpc>
                <a:spcPct val="200000"/>
              </a:lnSpc>
              <a:spcBef>
                <a:spcPts val="0"/>
              </a:spcBef>
              <a:spcAft>
                <a:spcPts val="0"/>
              </a:spcAft>
              <a:buNone/>
            </a:pPr>
            <a:r>
              <a:rPr lang="en" sz="800">
                <a:solidFill>
                  <a:srgbClr val="000000"/>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Jones, K. (n.d.). Trends in the U.S. Sheep Industry:40.</a:t>
            </a:r>
            <a:endParaRPr sz="8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 sz="800">
                <a:solidFill>
                  <a:srgbClr val="000000"/>
                </a:solidFill>
                <a:latin typeface="Arial"/>
                <a:ea typeface="Arial"/>
                <a:cs typeface="Arial"/>
                <a:sym typeface="Arial"/>
              </a:rPr>
              <a:t>Mcclintock, B. T. and G. C. White. 2007. Bighorn sheep abundance following a suspected pneumonia </a:t>
            </a:r>
            <a:endParaRPr sz="800">
              <a:solidFill>
                <a:srgbClr val="000000"/>
              </a:solidFill>
              <a:latin typeface="Arial"/>
              <a:ea typeface="Arial"/>
              <a:cs typeface="Arial"/>
              <a:sym typeface="Arial"/>
            </a:endParaRPr>
          </a:p>
          <a:p>
            <a:pPr marL="0" lvl="0" indent="457200" algn="l" rtl="0">
              <a:lnSpc>
                <a:spcPct val="100000"/>
              </a:lnSpc>
              <a:spcBef>
                <a:spcPts val="0"/>
              </a:spcBef>
              <a:spcAft>
                <a:spcPts val="0"/>
              </a:spcAft>
              <a:buNone/>
            </a:pPr>
            <a:r>
              <a:rPr lang="en" sz="800">
                <a:solidFill>
                  <a:srgbClr val="000000"/>
                </a:solidFill>
                <a:latin typeface="Arial"/>
                <a:ea typeface="Arial"/>
                <a:cs typeface="Arial"/>
                <a:sym typeface="Arial"/>
              </a:rPr>
              <a:t>epidemic in Rocky Mountain National Park. Journal of Wildlife Management 71: 183–189.</a:t>
            </a:r>
            <a:endParaRPr sz="800">
              <a:solidFill>
                <a:srgbClr val="000000"/>
              </a:solidFill>
              <a:latin typeface="Arial"/>
              <a:ea typeface="Arial"/>
              <a:cs typeface="Arial"/>
              <a:sym typeface="Arial"/>
            </a:endParaRPr>
          </a:p>
          <a:p>
            <a:pPr marL="0" lvl="0" indent="457200" algn="l" rtl="0">
              <a:lnSpc>
                <a:spcPct val="100000"/>
              </a:lnSpc>
              <a:spcBef>
                <a:spcPts val="0"/>
              </a:spcBef>
              <a:spcAft>
                <a:spcPts val="0"/>
              </a:spcAft>
              <a:buNone/>
            </a:pPr>
            <a:endParaRPr sz="800">
              <a:solidFill>
                <a:srgbClr val="000000"/>
              </a:solidFill>
              <a:latin typeface="Arial"/>
              <a:ea typeface="Arial"/>
              <a:cs typeface="Arial"/>
              <a:sym typeface="Arial"/>
            </a:endParaRPr>
          </a:p>
          <a:p>
            <a:pPr marL="457200" lvl="0" indent="-457200" algn="l" rtl="0">
              <a:lnSpc>
                <a:spcPct val="200000"/>
              </a:lnSpc>
              <a:spcBef>
                <a:spcPts val="0"/>
              </a:spcBef>
              <a:spcAft>
                <a:spcPts val="0"/>
              </a:spcAft>
              <a:buNone/>
            </a:pPr>
            <a:r>
              <a:rPr lang="en" sz="800">
                <a:solidFill>
                  <a:srgbClr val="000000"/>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Meyer, B. (n.d.). SHEEP, LAMB, AND GOAT INVENTORY JANUARY 1, 2022:2.</a:t>
            </a:r>
            <a:endParaRPr sz="800">
              <a:solidFill>
                <a:srgbClr val="000000"/>
              </a:solidFill>
              <a:latin typeface="Arial"/>
              <a:ea typeface="Arial"/>
              <a:cs typeface="Arial"/>
              <a:sym typeface="Arial"/>
            </a:endParaRPr>
          </a:p>
          <a:p>
            <a:pPr marL="457200" lvl="0" indent="-457200" algn="l" rtl="0">
              <a:lnSpc>
                <a:spcPct val="200000"/>
              </a:lnSpc>
              <a:spcBef>
                <a:spcPts val="0"/>
              </a:spcBef>
              <a:spcAft>
                <a:spcPts val="0"/>
              </a:spcAft>
              <a:buNone/>
            </a:pPr>
            <a:r>
              <a:rPr lang="en" sz="800">
                <a:solidFill>
                  <a:srgbClr val="000000"/>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Reavill, C. (n.d.). Ovis aries (mouflon). https://animaldiversity.org/accounts/Ovis_aries/.</a:t>
            </a:r>
            <a:endParaRPr sz="8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 sz="800">
                <a:solidFill>
                  <a:srgbClr val="000000"/>
                </a:solidFill>
                <a:latin typeface="Arial"/>
                <a:ea typeface="Arial"/>
                <a:cs typeface="Arial"/>
                <a:sym typeface="Arial"/>
              </a:rPr>
              <a:t>Sells, S. N., M. S. Mitchell, V. L. Edwards, J. A. Gude, and N. J. Anderson. 2016. Structured Decision </a:t>
            </a:r>
            <a:endParaRPr sz="800">
              <a:solidFill>
                <a:srgbClr val="000000"/>
              </a:solidFill>
              <a:latin typeface="Arial"/>
              <a:ea typeface="Arial"/>
              <a:cs typeface="Arial"/>
              <a:sym typeface="Arial"/>
            </a:endParaRPr>
          </a:p>
          <a:p>
            <a:pPr marL="457200" lvl="0" indent="0" algn="l" rtl="0">
              <a:lnSpc>
                <a:spcPct val="100000"/>
              </a:lnSpc>
              <a:spcBef>
                <a:spcPts val="0"/>
              </a:spcBef>
              <a:spcAft>
                <a:spcPts val="0"/>
              </a:spcAft>
              <a:buNone/>
            </a:pPr>
            <a:r>
              <a:rPr lang="en" sz="800">
                <a:solidFill>
                  <a:srgbClr val="000000"/>
                </a:solidFill>
                <a:latin typeface="Arial"/>
                <a:ea typeface="Arial"/>
                <a:cs typeface="Arial"/>
                <a:sym typeface="Arial"/>
              </a:rPr>
              <a:t>Making for Managing Pneumonia Epizootics in Bighorn Sheep. The Journal of Wildlife Management 80: 957–969.</a:t>
            </a:r>
            <a:endParaRPr sz="800">
              <a:solidFill>
                <a:srgbClr val="000000"/>
              </a:solidFill>
              <a:latin typeface="Arial"/>
              <a:ea typeface="Arial"/>
              <a:cs typeface="Arial"/>
              <a:sym typeface="Arial"/>
            </a:endParaRPr>
          </a:p>
          <a:p>
            <a:pPr marL="457200" lvl="0" indent="0" algn="l" rtl="0">
              <a:lnSpc>
                <a:spcPct val="100000"/>
              </a:lnSpc>
              <a:spcBef>
                <a:spcPts val="0"/>
              </a:spcBef>
              <a:spcAft>
                <a:spcPts val="0"/>
              </a:spcAft>
              <a:buNone/>
            </a:pPr>
            <a:endParaRPr sz="800">
              <a:solidFill>
                <a:srgbClr val="000000"/>
              </a:solidFill>
              <a:latin typeface="Arial"/>
              <a:ea typeface="Arial"/>
              <a:cs typeface="Arial"/>
              <a:sym typeface="Arial"/>
            </a:endParaRPr>
          </a:p>
          <a:p>
            <a:pPr marL="457200" lvl="0" indent="-457200" algn="l" rtl="0">
              <a:lnSpc>
                <a:spcPct val="200000"/>
              </a:lnSpc>
              <a:spcBef>
                <a:spcPts val="0"/>
              </a:spcBef>
              <a:spcAft>
                <a:spcPts val="0"/>
              </a:spcAft>
              <a:buNone/>
            </a:pPr>
            <a:r>
              <a:rPr lang="en" sz="800">
                <a:solidFill>
                  <a:srgbClr val="000000"/>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Total U.S. shorn wool production value 2018. (n.d.). . https://www.statista.com/statistics/194423/total-wool-production-value-in-the-us-since-1999/.</a:t>
            </a:r>
            <a:endParaRPr sz="800">
              <a:solidFill>
                <a:srgbClr val="000000"/>
              </a:solidFill>
              <a:latin typeface="Arial"/>
              <a:ea typeface="Arial"/>
              <a:cs typeface="Arial"/>
              <a:sym typeface="Arial"/>
            </a:endParaRPr>
          </a:p>
          <a:p>
            <a:pPr marL="457200" lvl="0" indent="0" algn="l" rtl="0">
              <a:lnSpc>
                <a:spcPct val="100000"/>
              </a:lnSpc>
              <a:spcBef>
                <a:spcPts val="0"/>
              </a:spcBef>
              <a:spcAft>
                <a:spcPts val="0"/>
              </a:spcAft>
              <a:buNone/>
            </a:pPr>
            <a:endParaRPr sz="800">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93C47D"/>
        </a:solidFill>
        <a:effectLst/>
      </p:bgPr>
    </p:bg>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408675" y="70060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640">
                <a:solidFill>
                  <a:srgbClr val="EFEFEF"/>
                </a:solidFill>
              </a:rPr>
              <a:t>A Background into Bighorn Sheep</a:t>
            </a:r>
            <a:endParaRPr sz="2640">
              <a:solidFill>
                <a:srgbClr val="EFEFEF"/>
              </a:solidFill>
            </a:endParaRPr>
          </a:p>
        </p:txBody>
      </p:sp>
      <p:sp>
        <p:nvSpPr>
          <p:cNvPr id="101" name="Google Shape;101;p14"/>
          <p:cNvSpPr txBox="1">
            <a:spLocks noGrp="1"/>
          </p:cNvSpPr>
          <p:nvPr>
            <p:ph type="body" idx="1"/>
          </p:nvPr>
        </p:nvSpPr>
        <p:spPr>
          <a:xfrm>
            <a:off x="269125" y="1325500"/>
            <a:ext cx="5949000" cy="3718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Clr>
                <a:srgbClr val="EFEFEF"/>
              </a:buClr>
              <a:buSzPts val="1300"/>
              <a:buChar char="●"/>
            </a:pPr>
            <a:r>
              <a:rPr lang="en">
                <a:solidFill>
                  <a:srgbClr val="EFEFEF"/>
                </a:solidFill>
              </a:rPr>
              <a:t>Bighorn sheep (</a:t>
            </a:r>
            <a:r>
              <a:rPr lang="en" i="1">
                <a:solidFill>
                  <a:srgbClr val="EFEFEF"/>
                </a:solidFill>
              </a:rPr>
              <a:t>Ovis canadensis</a:t>
            </a:r>
            <a:r>
              <a:rPr lang="en">
                <a:solidFill>
                  <a:srgbClr val="EFEFEF"/>
                </a:solidFill>
                <a:latin typeface="Roboto"/>
                <a:ea typeface="Roboto"/>
                <a:cs typeface="Roboto"/>
                <a:sym typeface="Roboto"/>
              </a:rPr>
              <a:t>)</a:t>
            </a:r>
            <a:r>
              <a:rPr lang="en" sz="1050">
                <a:solidFill>
                  <a:srgbClr val="EFEFEF"/>
                </a:solidFill>
                <a:latin typeface="Roboto"/>
                <a:ea typeface="Roboto"/>
                <a:cs typeface="Roboto"/>
                <a:sym typeface="Roboto"/>
              </a:rPr>
              <a:t> </a:t>
            </a:r>
            <a:r>
              <a:rPr lang="en">
                <a:solidFill>
                  <a:srgbClr val="EFEFEF"/>
                </a:solidFill>
              </a:rPr>
              <a:t>are members of the Bovidae family that reside in the Mountainous Western Region of the United States from southern Canada into Mexico.</a:t>
            </a:r>
            <a:endParaRPr>
              <a:solidFill>
                <a:srgbClr val="EFEFEF"/>
              </a:solidFill>
            </a:endParaRPr>
          </a:p>
          <a:p>
            <a:pPr marL="457200" lvl="0" indent="-311150" algn="l" rtl="0">
              <a:spcBef>
                <a:spcPts val="0"/>
              </a:spcBef>
              <a:spcAft>
                <a:spcPts val="0"/>
              </a:spcAft>
              <a:buClr>
                <a:srgbClr val="EFEFEF"/>
              </a:buClr>
              <a:buSzPts val="1300"/>
              <a:buChar char="●"/>
            </a:pPr>
            <a:r>
              <a:rPr lang="en">
                <a:solidFill>
                  <a:srgbClr val="EFEFEF"/>
                </a:solidFill>
              </a:rPr>
              <a:t>They prefer grassland and rocky areas; as in those habitats they can find food and evade predators by utilizing their outer hooves that are  shaped to snag any slight protrusion. A soft inner pad  on the hoof provides a grip that conforms to the rocky surfaces</a:t>
            </a:r>
            <a:endParaRPr>
              <a:solidFill>
                <a:srgbClr val="EFEFEF"/>
              </a:solidFill>
            </a:endParaRPr>
          </a:p>
          <a:p>
            <a:pPr marL="457200" lvl="0" indent="-311150" algn="l" rtl="0">
              <a:spcBef>
                <a:spcPts val="0"/>
              </a:spcBef>
              <a:spcAft>
                <a:spcPts val="0"/>
              </a:spcAft>
              <a:buClr>
                <a:srgbClr val="EFEFEF"/>
              </a:buClr>
              <a:buSzPts val="1300"/>
              <a:buChar char="●"/>
            </a:pPr>
            <a:r>
              <a:rPr lang="en">
                <a:solidFill>
                  <a:srgbClr val="EFEFEF"/>
                </a:solidFill>
              </a:rPr>
              <a:t>In general, </a:t>
            </a:r>
            <a:r>
              <a:rPr lang="en" i="1">
                <a:solidFill>
                  <a:srgbClr val="EFEFEF"/>
                </a:solidFill>
              </a:rPr>
              <a:t>O. canadensis </a:t>
            </a:r>
            <a:r>
              <a:rPr lang="en">
                <a:solidFill>
                  <a:srgbClr val="EFEFEF"/>
                </a:solidFill>
              </a:rPr>
              <a:t>is listed on the IUCN as stable and of least concern with approximately </a:t>
            </a:r>
            <a:r>
              <a:rPr lang="en" b="1">
                <a:solidFill>
                  <a:srgbClr val="EFEFEF"/>
                </a:solidFill>
              </a:rPr>
              <a:t>49,000</a:t>
            </a:r>
            <a:r>
              <a:rPr lang="en">
                <a:solidFill>
                  <a:srgbClr val="EFEFEF"/>
                </a:solidFill>
              </a:rPr>
              <a:t> mature individuals in the wild                                                                                                     </a:t>
            </a:r>
            <a:endParaRPr>
              <a:solidFill>
                <a:srgbClr val="EFEFEF"/>
              </a:solidFill>
            </a:endParaRPr>
          </a:p>
          <a:p>
            <a:pPr marL="0" lvl="0" indent="0" algn="l" rtl="0">
              <a:spcBef>
                <a:spcPts val="1200"/>
              </a:spcBef>
              <a:spcAft>
                <a:spcPts val="1200"/>
              </a:spcAft>
              <a:buNone/>
            </a:pPr>
            <a:endParaRPr>
              <a:solidFill>
                <a:srgbClr val="EFEFEF"/>
              </a:solidFill>
            </a:endParaRPr>
          </a:p>
        </p:txBody>
      </p:sp>
      <p:pic>
        <p:nvPicPr>
          <p:cNvPr id="102" name="Google Shape;102;p14"/>
          <p:cNvPicPr preferRelativeResize="0"/>
          <p:nvPr/>
        </p:nvPicPr>
        <p:blipFill>
          <a:blip r:embed="rId3">
            <a:alphaModFix/>
          </a:blip>
          <a:stretch>
            <a:fillRect/>
          </a:stretch>
        </p:blipFill>
        <p:spPr>
          <a:xfrm>
            <a:off x="3585038" y="3488800"/>
            <a:ext cx="2332974" cy="1554776"/>
          </a:xfrm>
          <a:prstGeom prst="rect">
            <a:avLst/>
          </a:prstGeom>
          <a:noFill/>
          <a:ln>
            <a:noFill/>
          </a:ln>
        </p:spPr>
      </p:pic>
      <p:pic>
        <p:nvPicPr>
          <p:cNvPr id="103" name="Google Shape;103;p14"/>
          <p:cNvPicPr preferRelativeResize="0"/>
          <p:nvPr/>
        </p:nvPicPr>
        <p:blipFill>
          <a:blip r:embed="rId4">
            <a:alphaModFix/>
          </a:blip>
          <a:stretch>
            <a:fillRect/>
          </a:stretch>
        </p:blipFill>
        <p:spPr>
          <a:xfrm flipH="1">
            <a:off x="6093824" y="700607"/>
            <a:ext cx="2927674" cy="3903642"/>
          </a:xfrm>
          <a:prstGeom prst="rect">
            <a:avLst/>
          </a:prstGeom>
          <a:noFill/>
          <a:ln>
            <a:noFill/>
          </a:ln>
        </p:spPr>
      </p:pic>
      <p:sp>
        <p:nvSpPr>
          <p:cNvPr id="104" name="Google Shape;104;p14"/>
          <p:cNvSpPr txBox="1"/>
          <p:nvPr/>
        </p:nvSpPr>
        <p:spPr>
          <a:xfrm>
            <a:off x="269125" y="3488800"/>
            <a:ext cx="3140100" cy="1585500"/>
          </a:xfrm>
          <a:prstGeom prst="rect">
            <a:avLst/>
          </a:prstGeom>
          <a:noFill/>
          <a:ln>
            <a:noFill/>
          </a:ln>
        </p:spPr>
        <p:txBody>
          <a:bodyPr spcFirstLastPara="1" wrap="square" lIns="91425" tIns="91425" rIns="91425" bIns="91425" anchor="t" anchorCtr="0">
            <a:spAutoFit/>
          </a:bodyPr>
          <a:lstStyle/>
          <a:p>
            <a:pPr marL="457200" lvl="0" indent="-311150" algn="l" rtl="0">
              <a:spcBef>
                <a:spcPts val="0"/>
              </a:spcBef>
              <a:spcAft>
                <a:spcPts val="0"/>
              </a:spcAft>
              <a:buClr>
                <a:schemeClr val="lt2"/>
              </a:buClr>
              <a:buSzPts val="1300"/>
              <a:buFont typeface="Lato"/>
              <a:buChar char="●"/>
            </a:pPr>
            <a:r>
              <a:rPr lang="en" sz="1300">
                <a:solidFill>
                  <a:schemeClr val="lt2"/>
                </a:solidFill>
                <a:latin typeface="Lato"/>
                <a:ea typeface="Lato"/>
                <a:cs typeface="Lato"/>
                <a:sym typeface="Lato"/>
              </a:rPr>
              <a:t>Although Bighorns are listed as of “Least Concern”, the North American population was estimated to be around </a:t>
            </a:r>
            <a:r>
              <a:rPr lang="en" sz="1300" b="1">
                <a:solidFill>
                  <a:schemeClr val="lt2"/>
                </a:solidFill>
                <a:latin typeface="Lato"/>
                <a:ea typeface="Lato"/>
                <a:cs typeface="Lato"/>
                <a:sym typeface="Lato"/>
              </a:rPr>
              <a:t>1.5 </a:t>
            </a:r>
            <a:r>
              <a:rPr lang="en" sz="1300">
                <a:solidFill>
                  <a:schemeClr val="lt2"/>
                </a:solidFill>
                <a:latin typeface="Lato"/>
                <a:ea typeface="Lato"/>
                <a:cs typeface="Lato"/>
                <a:sym typeface="Lato"/>
              </a:rPr>
              <a:t>to </a:t>
            </a:r>
            <a:r>
              <a:rPr lang="en" sz="1300" b="1">
                <a:solidFill>
                  <a:schemeClr val="lt2"/>
                </a:solidFill>
                <a:latin typeface="Lato"/>
                <a:ea typeface="Lato"/>
                <a:cs typeface="Lato"/>
                <a:sym typeface="Lato"/>
              </a:rPr>
              <a:t>2</a:t>
            </a:r>
            <a:r>
              <a:rPr lang="en" sz="1300">
                <a:solidFill>
                  <a:schemeClr val="lt2"/>
                </a:solidFill>
                <a:latin typeface="Lato"/>
                <a:ea typeface="Lato"/>
                <a:cs typeface="Lato"/>
                <a:sym typeface="Lato"/>
              </a:rPr>
              <a:t> </a:t>
            </a:r>
            <a:r>
              <a:rPr lang="en" sz="1300" b="1">
                <a:solidFill>
                  <a:schemeClr val="lt2"/>
                </a:solidFill>
                <a:latin typeface="Lato"/>
                <a:ea typeface="Lato"/>
                <a:cs typeface="Lato"/>
                <a:sym typeface="Lato"/>
              </a:rPr>
              <a:t>million</a:t>
            </a:r>
            <a:r>
              <a:rPr lang="en" sz="1300">
                <a:solidFill>
                  <a:schemeClr val="lt2"/>
                </a:solidFill>
                <a:latin typeface="Lato"/>
                <a:ea typeface="Lato"/>
                <a:cs typeface="Lato"/>
                <a:sym typeface="Lato"/>
              </a:rPr>
              <a:t> in the 19th century. Population decline has been caused by human encroachment.</a:t>
            </a:r>
            <a:endParaRPr sz="1300">
              <a:solidFill>
                <a:schemeClr val="lt2"/>
              </a:solidFill>
              <a:latin typeface="Lato"/>
              <a:ea typeface="Lato"/>
              <a:cs typeface="Lato"/>
              <a:sym typeface="Lato"/>
            </a:endParaRPr>
          </a:p>
        </p:txBody>
      </p:sp>
      <p:sp>
        <p:nvSpPr>
          <p:cNvPr id="105" name="Google Shape;105;p14"/>
          <p:cNvSpPr/>
          <p:nvPr/>
        </p:nvSpPr>
        <p:spPr>
          <a:xfrm>
            <a:off x="777500" y="1166250"/>
            <a:ext cx="907200" cy="199500"/>
          </a:xfrm>
          <a:prstGeom prst="rect">
            <a:avLst/>
          </a:prstGeom>
          <a:solidFill>
            <a:srgbClr val="93C47D"/>
          </a:solidFill>
          <a:ln w="9525" cap="flat" cmpd="sng">
            <a:solidFill>
              <a:srgbClr val="93C47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4"/>
          <p:cNvSpPr txBox="1"/>
          <p:nvPr/>
        </p:nvSpPr>
        <p:spPr>
          <a:xfrm>
            <a:off x="6044200" y="4604250"/>
            <a:ext cx="2909400" cy="67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solidFill>
                  <a:srgbClr val="EFEFEF"/>
                </a:solidFill>
                <a:latin typeface="Lato"/>
                <a:ea typeface="Lato"/>
                <a:cs typeface="Lato"/>
                <a:sym typeface="Lato"/>
              </a:rPr>
              <a:t>https://today.oregonstate.edu</a:t>
            </a:r>
            <a:endParaRPr sz="800">
              <a:solidFill>
                <a:srgbClr val="EFEFEF"/>
              </a:solidFill>
              <a:latin typeface="Lato"/>
              <a:ea typeface="Lato"/>
              <a:cs typeface="Lato"/>
              <a:sym typeface="Lato"/>
            </a:endParaRPr>
          </a:p>
          <a:p>
            <a:pPr marL="0" lvl="0" indent="0" algn="l" rtl="0">
              <a:lnSpc>
                <a:spcPct val="115000"/>
              </a:lnSpc>
              <a:spcBef>
                <a:spcPts val="0"/>
              </a:spcBef>
              <a:spcAft>
                <a:spcPts val="0"/>
              </a:spcAft>
              <a:buNone/>
            </a:pPr>
            <a:r>
              <a:rPr lang="en" sz="1100">
                <a:solidFill>
                  <a:srgbClr val="EFEFEF"/>
                </a:solidFill>
                <a:uFill>
                  <a:noFill/>
                </a:uFill>
                <a:hlinkClick r:id="rId5">
                  <a:extLst>
                    <a:ext uri="{A12FA001-AC4F-418D-AE19-62706E023703}">
                      <ahyp:hlinkClr xmlns:ahyp="http://schemas.microsoft.com/office/drawing/2018/hyperlinkcolor" val="tx"/>
                    </a:ext>
                  </a:extLst>
                </a:hlinkClick>
              </a:rPr>
              <a:t>(IUCN 2019)</a:t>
            </a:r>
            <a:r>
              <a:rPr lang="en" sz="1100">
                <a:solidFill>
                  <a:srgbClr val="EFEFEF"/>
                </a:solidFill>
              </a:rPr>
              <a:t>, (</a:t>
            </a:r>
            <a:r>
              <a:rPr lang="en" sz="1100">
                <a:solidFill>
                  <a:srgbClr val="EFEFEF"/>
                </a:solidFill>
                <a:uFill>
                  <a:noFill/>
                </a:uFill>
                <a:hlinkClick r:id="rId6">
                  <a:extLst>
                    <a:ext uri="{A12FA001-AC4F-418D-AE19-62706E023703}">
                      <ahyp:hlinkClr xmlns:ahyp="http://schemas.microsoft.com/office/drawing/2018/hyperlinkcolor" val="tx"/>
                    </a:ext>
                  </a:extLst>
                </a:hlinkClick>
              </a:rPr>
              <a:t>“Bighorn Sheep” n.d.)</a:t>
            </a:r>
            <a:endParaRPr sz="1100">
              <a:solidFill>
                <a:srgbClr val="EFEFEF"/>
              </a:solidFill>
            </a:endParaRPr>
          </a:p>
          <a:p>
            <a:pPr marL="0" lvl="0" indent="0" algn="l" rtl="0">
              <a:spcBef>
                <a:spcPts val="0"/>
              </a:spcBef>
              <a:spcAft>
                <a:spcPts val="0"/>
              </a:spcAft>
              <a:buNone/>
            </a:pPr>
            <a:endParaRPr sz="1100">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93C47D"/>
        </a:solidFill>
        <a:effectLst/>
      </p:bgPr>
    </p:bg>
    <p:spTree>
      <p:nvGrpSpPr>
        <p:cNvPr id="1" name="Shape 110"/>
        <p:cNvGrpSpPr/>
        <p:nvPr/>
      </p:nvGrpSpPr>
      <p:grpSpPr>
        <a:xfrm>
          <a:off x="0" y="0"/>
          <a:ext cx="0" cy="0"/>
          <a:chOff x="0" y="0"/>
          <a:chExt cx="0" cy="0"/>
        </a:xfrm>
      </p:grpSpPr>
      <p:sp>
        <p:nvSpPr>
          <p:cNvPr id="111" name="Google Shape;111;p15"/>
          <p:cNvSpPr/>
          <p:nvPr/>
        </p:nvSpPr>
        <p:spPr>
          <a:xfrm>
            <a:off x="357475" y="1092250"/>
            <a:ext cx="1936200" cy="377400"/>
          </a:xfrm>
          <a:prstGeom prst="rect">
            <a:avLst/>
          </a:prstGeom>
          <a:solidFill>
            <a:srgbClr val="93C47D"/>
          </a:solidFill>
          <a:ln w="9525" cap="flat" cmpd="sng">
            <a:solidFill>
              <a:srgbClr val="93C47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5"/>
          <p:cNvSpPr txBox="1">
            <a:spLocks noGrp="1"/>
          </p:cNvSpPr>
          <p:nvPr>
            <p:ph type="title"/>
          </p:nvPr>
        </p:nvSpPr>
        <p:spPr>
          <a:xfrm>
            <a:off x="357475" y="7129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340">
                <a:solidFill>
                  <a:srgbClr val="EFEFEF"/>
                </a:solidFill>
              </a:rPr>
              <a:t>A Background into Domestic Sheep</a:t>
            </a:r>
            <a:endParaRPr sz="2340">
              <a:solidFill>
                <a:srgbClr val="EFEFEF"/>
              </a:solidFill>
            </a:endParaRPr>
          </a:p>
        </p:txBody>
      </p:sp>
      <p:sp>
        <p:nvSpPr>
          <p:cNvPr id="113" name="Google Shape;113;p15"/>
          <p:cNvSpPr txBox="1">
            <a:spLocks noGrp="1"/>
          </p:cNvSpPr>
          <p:nvPr>
            <p:ph type="body" idx="1"/>
          </p:nvPr>
        </p:nvSpPr>
        <p:spPr>
          <a:xfrm>
            <a:off x="357475" y="1297800"/>
            <a:ext cx="4994400" cy="3567600"/>
          </a:xfrm>
          <a:prstGeom prst="rect">
            <a:avLst/>
          </a:prstGeom>
        </p:spPr>
        <p:txBody>
          <a:bodyPr spcFirstLastPara="1" wrap="square" lIns="91425" tIns="91425" rIns="91425" bIns="91425" anchor="t" anchorCtr="0">
            <a:noAutofit/>
          </a:bodyPr>
          <a:lstStyle/>
          <a:p>
            <a:pPr marL="457200" lvl="0" indent="-298450" algn="l" rtl="0">
              <a:lnSpc>
                <a:spcPct val="150000"/>
              </a:lnSpc>
              <a:spcBef>
                <a:spcPts val="0"/>
              </a:spcBef>
              <a:spcAft>
                <a:spcPts val="0"/>
              </a:spcAft>
              <a:buClr>
                <a:srgbClr val="EFEFEF"/>
              </a:buClr>
              <a:buSzPts val="1100"/>
              <a:buChar char="●"/>
            </a:pPr>
            <a:r>
              <a:rPr lang="en" sz="1100">
                <a:solidFill>
                  <a:srgbClr val="EFEFEF"/>
                </a:solidFill>
              </a:rPr>
              <a:t>Domestic sheep (</a:t>
            </a:r>
            <a:r>
              <a:rPr lang="en" sz="1100" i="1">
                <a:solidFill>
                  <a:srgbClr val="EFEFEF"/>
                </a:solidFill>
              </a:rPr>
              <a:t>Ovis aries</a:t>
            </a:r>
            <a:r>
              <a:rPr lang="en" sz="1100">
                <a:solidFill>
                  <a:srgbClr val="EFEFEF"/>
                </a:solidFill>
              </a:rPr>
              <a:t>) are very close relatives to native bighorn sheep however they originate from the old world</a:t>
            </a:r>
            <a:endParaRPr sz="1100">
              <a:solidFill>
                <a:srgbClr val="EFEFEF"/>
              </a:solidFill>
            </a:endParaRPr>
          </a:p>
          <a:p>
            <a:pPr marL="457200" lvl="0" indent="-298450" algn="l" rtl="0">
              <a:lnSpc>
                <a:spcPct val="150000"/>
              </a:lnSpc>
              <a:spcBef>
                <a:spcPts val="0"/>
              </a:spcBef>
              <a:spcAft>
                <a:spcPts val="0"/>
              </a:spcAft>
              <a:buClr>
                <a:srgbClr val="EFEFEF"/>
              </a:buClr>
              <a:buSzPts val="1100"/>
              <a:buChar char="●"/>
            </a:pPr>
            <a:r>
              <a:rPr lang="en" sz="1100">
                <a:solidFill>
                  <a:srgbClr val="EFEFEF"/>
                </a:solidFill>
              </a:rPr>
              <a:t>Domestic sheep have evolved a herding instinct </a:t>
            </a:r>
            <a:endParaRPr sz="1100">
              <a:solidFill>
                <a:srgbClr val="EFEFEF"/>
              </a:solidFill>
            </a:endParaRPr>
          </a:p>
          <a:p>
            <a:pPr marL="457200" lvl="0" indent="-298450" algn="l" rtl="0">
              <a:lnSpc>
                <a:spcPct val="150000"/>
              </a:lnSpc>
              <a:spcBef>
                <a:spcPts val="0"/>
              </a:spcBef>
              <a:spcAft>
                <a:spcPts val="0"/>
              </a:spcAft>
              <a:buClr>
                <a:srgbClr val="EFEFEF"/>
              </a:buClr>
              <a:buSzPts val="1100"/>
              <a:buChar char="●"/>
            </a:pPr>
            <a:r>
              <a:rPr lang="en" sz="1100">
                <a:solidFill>
                  <a:srgbClr val="EFEFEF"/>
                </a:solidFill>
              </a:rPr>
              <a:t>As of Jan 1st, 2022, there were approximately 3.71 million breeding sheep and 1.36 million market sheep in the United States. Population numbers used to be higher but have been in decline since the 1970s</a:t>
            </a:r>
            <a:endParaRPr sz="1100">
              <a:solidFill>
                <a:srgbClr val="EFEFEF"/>
              </a:solidFill>
            </a:endParaRPr>
          </a:p>
          <a:p>
            <a:pPr marL="457200" lvl="0" indent="-298450" algn="l" rtl="0">
              <a:lnSpc>
                <a:spcPct val="150000"/>
              </a:lnSpc>
              <a:spcBef>
                <a:spcPts val="0"/>
              </a:spcBef>
              <a:spcAft>
                <a:spcPts val="0"/>
              </a:spcAft>
              <a:buClr>
                <a:srgbClr val="EFEFEF"/>
              </a:buClr>
              <a:buSzPts val="1100"/>
              <a:buChar char="●"/>
            </a:pPr>
            <a:r>
              <a:rPr lang="en" sz="1100">
                <a:solidFill>
                  <a:srgbClr val="EFEFEF"/>
                </a:solidFill>
              </a:rPr>
              <a:t>Sheep are so abundant in the United States for the vast number of resources they produce. Sheep are harvested for their meat, milk, hide, and obviously, their wool.</a:t>
            </a:r>
            <a:endParaRPr sz="1100">
              <a:solidFill>
                <a:srgbClr val="EFEFEF"/>
              </a:solidFill>
            </a:endParaRPr>
          </a:p>
          <a:p>
            <a:pPr marL="457200" lvl="0" indent="-298450" algn="l" rtl="0">
              <a:lnSpc>
                <a:spcPct val="150000"/>
              </a:lnSpc>
              <a:spcBef>
                <a:spcPts val="0"/>
              </a:spcBef>
              <a:spcAft>
                <a:spcPts val="0"/>
              </a:spcAft>
              <a:buClr>
                <a:srgbClr val="EFEFEF"/>
              </a:buClr>
              <a:buSzPts val="1100"/>
              <a:buChar char="●"/>
            </a:pPr>
            <a:r>
              <a:rPr lang="en" sz="1100">
                <a:solidFill>
                  <a:srgbClr val="EFEFEF"/>
                </a:solidFill>
              </a:rPr>
              <a:t>In 2018, the US wool industry earned farmers 42.77 million dollars in revenue</a:t>
            </a:r>
            <a:endParaRPr sz="1100">
              <a:solidFill>
                <a:srgbClr val="EFEFEF"/>
              </a:solidFill>
            </a:endParaRPr>
          </a:p>
          <a:p>
            <a:pPr marL="914400" lvl="1" indent="-298450" algn="l" rtl="0">
              <a:lnSpc>
                <a:spcPct val="150000"/>
              </a:lnSpc>
              <a:spcBef>
                <a:spcPts val="0"/>
              </a:spcBef>
              <a:spcAft>
                <a:spcPts val="0"/>
              </a:spcAft>
              <a:buClr>
                <a:srgbClr val="EFEFEF"/>
              </a:buClr>
              <a:buSzPts val="1100"/>
              <a:buChar char="○"/>
            </a:pPr>
            <a:r>
              <a:rPr lang="en">
                <a:solidFill>
                  <a:srgbClr val="EFEFEF"/>
                </a:solidFill>
              </a:rPr>
              <a:t>That number might not seem like much, but it has been decreasing as the price of wool decreases and the number of sheep in the US decreases.</a:t>
            </a:r>
            <a:endParaRPr>
              <a:solidFill>
                <a:srgbClr val="EFEFEF"/>
              </a:solidFill>
            </a:endParaRPr>
          </a:p>
        </p:txBody>
      </p:sp>
      <p:pic>
        <p:nvPicPr>
          <p:cNvPr id="114" name="Google Shape;114;p15"/>
          <p:cNvPicPr preferRelativeResize="0"/>
          <p:nvPr/>
        </p:nvPicPr>
        <p:blipFill>
          <a:blip r:embed="rId3">
            <a:alphaModFix/>
          </a:blip>
          <a:stretch>
            <a:fillRect/>
          </a:stretch>
        </p:blipFill>
        <p:spPr>
          <a:xfrm>
            <a:off x="5558750" y="3211226"/>
            <a:ext cx="3345224" cy="1801299"/>
          </a:xfrm>
          <a:prstGeom prst="rect">
            <a:avLst/>
          </a:prstGeom>
          <a:noFill/>
          <a:ln>
            <a:noFill/>
          </a:ln>
        </p:spPr>
      </p:pic>
      <p:pic>
        <p:nvPicPr>
          <p:cNvPr id="115" name="Google Shape;115;p15"/>
          <p:cNvPicPr preferRelativeResize="0"/>
          <p:nvPr/>
        </p:nvPicPr>
        <p:blipFill>
          <a:blip r:embed="rId4">
            <a:alphaModFix/>
          </a:blip>
          <a:stretch>
            <a:fillRect/>
          </a:stretch>
        </p:blipFill>
        <p:spPr>
          <a:xfrm>
            <a:off x="5558750" y="610165"/>
            <a:ext cx="3345225" cy="2364585"/>
          </a:xfrm>
          <a:prstGeom prst="rect">
            <a:avLst/>
          </a:prstGeom>
          <a:noFill/>
          <a:ln>
            <a:noFill/>
          </a:ln>
        </p:spPr>
      </p:pic>
      <p:sp>
        <p:nvSpPr>
          <p:cNvPr id="116" name="Google Shape;116;p15"/>
          <p:cNvSpPr txBox="1"/>
          <p:nvPr/>
        </p:nvSpPr>
        <p:spPr>
          <a:xfrm>
            <a:off x="5489213" y="2872525"/>
            <a:ext cx="33453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Lato"/>
                <a:ea typeface="Lato"/>
                <a:cs typeface="Lato"/>
                <a:sym typeface="Lato"/>
              </a:rPr>
              <a:t>www.wyomingpublicmedia.org</a:t>
            </a:r>
            <a:endParaRPr sz="1000">
              <a:latin typeface="Lato"/>
              <a:ea typeface="Lato"/>
              <a:cs typeface="Lato"/>
              <a:sym typeface="Lato"/>
            </a:endParaRPr>
          </a:p>
        </p:txBody>
      </p:sp>
      <p:sp>
        <p:nvSpPr>
          <p:cNvPr id="117" name="Google Shape;117;p15"/>
          <p:cNvSpPr txBox="1"/>
          <p:nvPr/>
        </p:nvSpPr>
        <p:spPr>
          <a:xfrm>
            <a:off x="0" y="4835600"/>
            <a:ext cx="5858400" cy="449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800">
                <a:solidFill>
                  <a:schemeClr val="lt2"/>
                </a:solidFill>
                <a:uFill>
                  <a:noFill/>
                </a:uFill>
                <a:hlinkClick r:id="rId5">
                  <a:extLst>
                    <a:ext uri="{A12FA001-AC4F-418D-AE19-62706E023703}">
                      <ahyp:hlinkClr xmlns:ahyp="http://schemas.microsoft.com/office/drawing/2018/hyperlinkcolor" val="tx"/>
                    </a:ext>
                  </a:extLst>
                </a:hlinkClick>
              </a:rPr>
              <a:t>(</a:t>
            </a:r>
            <a:r>
              <a:rPr lang="en" sz="800">
                <a:solidFill>
                  <a:schemeClr val="lt2"/>
                </a:solidFill>
                <a:uFill>
                  <a:noFill/>
                </a:uFill>
                <a:hlinkClick r:id="rId5">
                  <a:extLst>
                    <a:ext uri="{A12FA001-AC4F-418D-AE19-62706E023703}">
                      <ahyp:hlinkClr xmlns:ahyp="http://schemas.microsoft.com/office/drawing/2018/hyperlinkcolor" val="tx"/>
                    </a:ext>
                  </a:extLst>
                </a:hlinkClick>
              </a:rPr>
              <a:t>Jones</a:t>
            </a:r>
            <a:r>
              <a:rPr lang="en" sz="800">
                <a:solidFill>
                  <a:schemeClr val="lt2"/>
                </a:solidFill>
                <a:uFill>
                  <a:noFill/>
                </a:uFill>
                <a:hlinkClick r:id="rId5">
                  <a:extLst>
                    <a:ext uri="{A12FA001-AC4F-418D-AE19-62706E023703}">
                      <ahyp:hlinkClr xmlns:ahyp="http://schemas.microsoft.com/office/drawing/2018/hyperlinkcolor" val="tx"/>
                    </a:ext>
                  </a:extLst>
                </a:hlinkClick>
              </a:rPr>
              <a:t> n.d</a:t>
            </a:r>
            <a:r>
              <a:rPr lang="en" sz="800">
                <a:solidFill>
                  <a:schemeClr val="lt2"/>
                </a:solidFill>
              </a:rPr>
              <a:t>), (USDA</a:t>
            </a:r>
            <a:r>
              <a:rPr lang="en" sz="800">
                <a:solidFill>
                  <a:schemeClr val="lt2"/>
                </a:solidFill>
                <a:uFill>
                  <a:noFill/>
                </a:uFill>
                <a:hlinkClick r:id="rId6">
                  <a:extLst>
                    <a:ext uri="{A12FA001-AC4F-418D-AE19-62706E023703}">
                      <ahyp:hlinkClr xmlns:ahyp="http://schemas.microsoft.com/office/drawing/2018/hyperlinkcolor" val="tx"/>
                    </a:ext>
                  </a:extLst>
                </a:hlinkClick>
              </a:rPr>
              <a:t> n.d.)</a:t>
            </a:r>
            <a:r>
              <a:rPr lang="en" sz="800">
                <a:solidFill>
                  <a:schemeClr val="lt2"/>
                </a:solidFill>
                <a:latin typeface="Lato"/>
                <a:ea typeface="Lato"/>
                <a:cs typeface="Lato"/>
                <a:sym typeface="Lato"/>
              </a:rPr>
              <a:t>, </a:t>
            </a:r>
            <a:r>
              <a:rPr lang="en" sz="800">
                <a:solidFill>
                  <a:schemeClr val="lt2"/>
                </a:solidFill>
                <a:uFill>
                  <a:noFill/>
                </a:uFill>
                <a:hlinkClick r:id="rId6">
                  <a:extLst>
                    <a:ext uri="{A12FA001-AC4F-418D-AE19-62706E023703}">
                      <ahyp:hlinkClr xmlns:ahyp="http://schemas.microsoft.com/office/drawing/2018/hyperlinkcolor" val="tx"/>
                    </a:ext>
                  </a:extLst>
                </a:hlinkClick>
              </a:rPr>
              <a:t>(Reavill n.d.)</a:t>
            </a:r>
            <a:r>
              <a:rPr lang="en" sz="800">
                <a:solidFill>
                  <a:schemeClr val="lt2"/>
                </a:solidFill>
                <a:latin typeface="Lato"/>
                <a:ea typeface="Lato"/>
                <a:cs typeface="Lato"/>
                <a:sym typeface="Lato"/>
              </a:rPr>
              <a:t>,</a:t>
            </a:r>
            <a:r>
              <a:rPr lang="en" sz="800">
                <a:solidFill>
                  <a:schemeClr val="lt2"/>
                </a:solidFill>
                <a:uFill>
                  <a:noFill/>
                </a:uFill>
                <a:hlinkClick r:id="rId7">
                  <a:extLst>
                    <a:ext uri="{A12FA001-AC4F-418D-AE19-62706E023703}">
                      <ahyp:hlinkClr xmlns:ahyp="http://schemas.microsoft.com/office/drawing/2018/hyperlinkcolor" val="tx"/>
                    </a:ext>
                  </a:extLst>
                </a:hlinkClick>
              </a:rPr>
              <a:t> “Total U.S. shorn wool production value 2018” n.d.)</a:t>
            </a:r>
            <a:endParaRPr sz="800">
              <a:solidFill>
                <a:schemeClr val="lt2"/>
              </a:solidFill>
            </a:endParaRPr>
          </a:p>
          <a:p>
            <a:pPr marL="0" lvl="0" indent="0" algn="l" rtl="0">
              <a:lnSpc>
                <a:spcPct val="115000"/>
              </a:lnSpc>
              <a:spcBef>
                <a:spcPts val="0"/>
              </a:spcBef>
              <a:spcAft>
                <a:spcPts val="0"/>
              </a:spcAft>
              <a:buNone/>
            </a:pPr>
            <a:endParaRPr sz="800">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21"/>
        <p:cNvGrpSpPr/>
        <p:nvPr/>
      </p:nvGrpSpPr>
      <p:grpSpPr>
        <a:xfrm>
          <a:off x="0" y="0"/>
          <a:ext cx="0" cy="0"/>
          <a:chOff x="0" y="0"/>
          <a:chExt cx="0" cy="0"/>
        </a:xfrm>
      </p:grpSpPr>
      <p:sp>
        <p:nvSpPr>
          <p:cNvPr id="122" name="Google Shape;122;p16"/>
          <p:cNvSpPr txBox="1">
            <a:spLocks noGrp="1"/>
          </p:cNvSpPr>
          <p:nvPr>
            <p:ph type="title"/>
          </p:nvPr>
        </p:nvSpPr>
        <p:spPr>
          <a:xfrm>
            <a:off x="727650" y="6233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Bighorn and Domestic Sheep  </a:t>
            </a:r>
            <a:endParaRPr dirty="0"/>
          </a:p>
        </p:txBody>
      </p:sp>
      <p:sp>
        <p:nvSpPr>
          <p:cNvPr id="123" name="Google Shape;123;p16"/>
          <p:cNvSpPr txBox="1">
            <a:spLocks noGrp="1"/>
          </p:cNvSpPr>
          <p:nvPr>
            <p:ph type="body" idx="1"/>
          </p:nvPr>
        </p:nvSpPr>
        <p:spPr>
          <a:xfrm>
            <a:off x="573527" y="1158525"/>
            <a:ext cx="8382000" cy="535200"/>
          </a:xfrm>
          <a:prstGeom prst="rect">
            <a:avLst/>
          </a:prstGeom>
        </p:spPr>
        <p:txBody>
          <a:bodyPr spcFirstLastPara="1" wrap="square" lIns="91425" tIns="91425" rIns="91425" bIns="91425" anchor="t" anchorCtr="0">
            <a:noAutofit/>
          </a:bodyPr>
          <a:lstStyle/>
          <a:p>
            <a:pPr marL="0" lvl="0" indent="0" algn="l" rtl="0">
              <a:lnSpc>
                <a:spcPct val="200000"/>
              </a:lnSpc>
              <a:spcBef>
                <a:spcPts val="0"/>
              </a:spcBef>
              <a:spcAft>
                <a:spcPts val="1200"/>
              </a:spcAft>
              <a:buNone/>
            </a:pPr>
            <a:r>
              <a:rPr lang="en" sz="1000" b="1" dirty="0"/>
              <a:t>Domestic sheep (</a:t>
            </a:r>
            <a:r>
              <a:rPr lang="en" sz="1000" b="1" i="1" dirty="0"/>
              <a:t>Ovis aries</a:t>
            </a:r>
            <a:r>
              <a:rPr lang="en" sz="1000" b="1" dirty="0"/>
              <a:t> ) - resilient </a:t>
            </a:r>
            <a:r>
              <a:rPr lang="en" sz="1000" dirty="0"/>
              <a:t>			                    </a:t>
            </a:r>
            <a:r>
              <a:rPr lang="en" sz="1000" b="1" dirty="0"/>
              <a:t>Bighorn sheep (</a:t>
            </a:r>
            <a:r>
              <a:rPr lang="en" sz="1000" b="1" i="1" dirty="0"/>
              <a:t>Ovis canadensis) - non-resilient </a:t>
            </a:r>
            <a:endParaRPr sz="1000" b="1" dirty="0"/>
          </a:p>
        </p:txBody>
      </p:sp>
      <p:sp>
        <p:nvSpPr>
          <p:cNvPr id="124" name="Google Shape;124;p16"/>
          <p:cNvSpPr/>
          <p:nvPr/>
        </p:nvSpPr>
        <p:spPr>
          <a:xfrm>
            <a:off x="1278925" y="2425175"/>
            <a:ext cx="1306200" cy="730500"/>
          </a:xfrm>
          <a:prstGeom prst="ellipse">
            <a:avLst/>
          </a:prstGeom>
          <a:solidFill>
            <a:srgbClr val="FF0000"/>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6"/>
          <p:cNvSpPr/>
          <p:nvPr/>
        </p:nvSpPr>
        <p:spPr>
          <a:xfrm rot="-1359739">
            <a:off x="6852931" y="2322335"/>
            <a:ext cx="467169" cy="641839"/>
          </a:xfrm>
          <a:prstGeom prst="ellipse">
            <a:avLst/>
          </a:prstGeom>
          <a:solidFill>
            <a:srgbClr val="FF0000"/>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6" name="Google Shape;126;p16"/>
          <p:cNvPicPr preferRelativeResize="0"/>
          <p:nvPr/>
        </p:nvPicPr>
        <p:blipFill rotWithShape="1">
          <a:blip r:embed="rId3">
            <a:alphaModFix amt="68000"/>
          </a:blip>
          <a:srcRect t="3540" b="18132"/>
          <a:stretch/>
        </p:blipFill>
        <p:spPr>
          <a:xfrm>
            <a:off x="0" y="1519575"/>
            <a:ext cx="9144000" cy="35813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30"/>
        <p:cNvGrpSpPr/>
        <p:nvPr/>
      </p:nvGrpSpPr>
      <p:grpSpPr>
        <a:xfrm>
          <a:off x="0" y="0"/>
          <a:ext cx="0" cy="0"/>
          <a:chOff x="0" y="0"/>
          <a:chExt cx="0" cy="0"/>
        </a:xfrm>
      </p:grpSpPr>
      <p:sp>
        <p:nvSpPr>
          <p:cNvPr id="131" name="Google Shape;131;p17"/>
          <p:cNvSpPr txBox="1">
            <a:spLocks noGrp="1"/>
          </p:cNvSpPr>
          <p:nvPr>
            <p:ph type="title"/>
          </p:nvPr>
        </p:nvSpPr>
        <p:spPr>
          <a:xfrm>
            <a:off x="729450" y="6328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Pneumonia in Sheep</a:t>
            </a:r>
            <a:endParaRPr/>
          </a:p>
        </p:txBody>
      </p:sp>
      <p:sp>
        <p:nvSpPr>
          <p:cNvPr id="132" name="Google Shape;132;p17"/>
          <p:cNvSpPr txBox="1">
            <a:spLocks noGrp="1"/>
          </p:cNvSpPr>
          <p:nvPr>
            <p:ph type="body" idx="1"/>
          </p:nvPr>
        </p:nvSpPr>
        <p:spPr>
          <a:xfrm>
            <a:off x="5550" y="1325525"/>
            <a:ext cx="6146400" cy="3705900"/>
          </a:xfrm>
          <a:prstGeom prst="rect">
            <a:avLst/>
          </a:prstGeom>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Clr>
                <a:schemeClr val="dk2"/>
              </a:buClr>
              <a:buSzPts val="1300"/>
              <a:buChar char="➢"/>
            </a:pPr>
            <a:r>
              <a:rPr lang="en">
                <a:solidFill>
                  <a:schemeClr val="dk2"/>
                </a:solidFill>
              </a:rPr>
              <a:t>An infection of the lungs caused by bacteria, viruses, and/or parasites</a:t>
            </a:r>
            <a:endParaRPr>
              <a:solidFill>
                <a:schemeClr val="dk2"/>
              </a:solidFill>
            </a:endParaRPr>
          </a:p>
          <a:p>
            <a:pPr marL="457200" lvl="0" indent="-311150" algn="l" rtl="0">
              <a:lnSpc>
                <a:spcPct val="150000"/>
              </a:lnSpc>
              <a:spcBef>
                <a:spcPts val="0"/>
              </a:spcBef>
              <a:spcAft>
                <a:spcPts val="0"/>
              </a:spcAft>
              <a:buClr>
                <a:schemeClr val="dk2"/>
              </a:buClr>
              <a:buSzPts val="1300"/>
              <a:buChar char="➢"/>
            </a:pPr>
            <a:r>
              <a:rPr lang="en">
                <a:solidFill>
                  <a:schemeClr val="dk2"/>
                </a:solidFill>
              </a:rPr>
              <a:t>Effects all age classes </a:t>
            </a:r>
            <a:endParaRPr>
              <a:solidFill>
                <a:schemeClr val="dk2"/>
              </a:solidFill>
            </a:endParaRPr>
          </a:p>
          <a:p>
            <a:pPr marL="457200" lvl="0" indent="-311150" algn="l" rtl="0">
              <a:lnSpc>
                <a:spcPct val="150000"/>
              </a:lnSpc>
              <a:spcBef>
                <a:spcPts val="0"/>
              </a:spcBef>
              <a:spcAft>
                <a:spcPts val="0"/>
              </a:spcAft>
              <a:buClr>
                <a:schemeClr val="dk2"/>
              </a:buClr>
              <a:buSzPts val="1300"/>
              <a:buChar char="➢"/>
            </a:pPr>
            <a:r>
              <a:rPr lang="en">
                <a:solidFill>
                  <a:schemeClr val="dk2"/>
                </a:solidFill>
              </a:rPr>
              <a:t>Poor living conditions</a:t>
            </a:r>
            <a:endParaRPr>
              <a:solidFill>
                <a:schemeClr val="dk2"/>
              </a:solidFill>
            </a:endParaRPr>
          </a:p>
          <a:p>
            <a:pPr marL="914400" lvl="1" indent="-311150" algn="l" rtl="0">
              <a:lnSpc>
                <a:spcPct val="150000"/>
              </a:lnSpc>
              <a:spcBef>
                <a:spcPts val="0"/>
              </a:spcBef>
              <a:spcAft>
                <a:spcPts val="0"/>
              </a:spcAft>
              <a:buClr>
                <a:schemeClr val="dk2"/>
              </a:buClr>
              <a:buSzPts val="1300"/>
              <a:buChar char="○"/>
            </a:pPr>
            <a:r>
              <a:rPr lang="en" sz="1300">
                <a:solidFill>
                  <a:schemeClr val="dk2"/>
                </a:solidFill>
              </a:rPr>
              <a:t>Dust</a:t>
            </a:r>
            <a:endParaRPr sz="1300">
              <a:solidFill>
                <a:schemeClr val="dk2"/>
              </a:solidFill>
            </a:endParaRPr>
          </a:p>
          <a:p>
            <a:pPr marL="914400" lvl="1" indent="-311150" algn="l" rtl="0">
              <a:lnSpc>
                <a:spcPct val="150000"/>
              </a:lnSpc>
              <a:spcBef>
                <a:spcPts val="0"/>
              </a:spcBef>
              <a:spcAft>
                <a:spcPts val="0"/>
              </a:spcAft>
              <a:buClr>
                <a:schemeClr val="dk2"/>
              </a:buClr>
              <a:buSzPts val="1300"/>
              <a:buChar char="○"/>
            </a:pPr>
            <a:r>
              <a:rPr lang="en" sz="1300">
                <a:solidFill>
                  <a:schemeClr val="dk2"/>
                </a:solidFill>
              </a:rPr>
              <a:t>Excess fecal matter </a:t>
            </a:r>
            <a:endParaRPr sz="1300">
              <a:solidFill>
                <a:schemeClr val="dk2"/>
              </a:solidFill>
            </a:endParaRPr>
          </a:p>
          <a:p>
            <a:pPr marL="914400" lvl="1" indent="-311150" algn="l" rtl="0">
              <a:lnSpc>
                <a:spcPct val="150000"/>
              </a:lnSpc>
              <a:spcBef>
                <a:spcPts val="0"/>
              </a:spcBef>
              <a:spcAft>
                <a:spcPts val="0"/>
              </a:spcAft>
              <a:buClr>
                <a:schemeClr val="dk2"/>
              </a:buClr>
              <a:buSzPts val="1300"/>
              <a:buChar char="○"/>
            </a:pPr>
            <a:r>
              <a:rPr lang="en" sz="1300">
                <a:solidFill>
                  <a:schemeClr val="dk2"/>
                </a:solidFill>
              </a:rPr>
              <a:t>Unstable temperatures/humidity </a:t>
            </a:r>
            <a:endParaRPr sz="1300">
              <a:solidFill>
                <a:schemeClr val="dk2"/>
              </a:solidFill>
            </a:endParaRPr>
          </a:p>
          <a:p>
            <a:pPr marL="914400" lvl="1" indent="-311150" algn="l" rtl="0">
              <a:lnSpc>
                <a:spcPct val="150000"/>
              </a:lnSpc>
              <a:spcBef>
                <a:spcPts val="0"/>
              </a:spcBef>
              <a:spcAft>
                <a:spcPts val="0"/>
              </a:spcAft>
              <a:buClr>
                <a:schemeClr val="dk2"/>
              </a:buClr>
              <a:buSzPts val="1300"/>
              <a:buChar char="○"/>
            </a:pPr>
            <a:r>
              <a:rPr lang="en" sz="1300">
                <a:solidFill>
                  <a:schemeClr val="dk2"/>
                </a:solidFill>
              </a:rPr>
              <a:t>Stress </a:t>
            </a:r>
            <a:endParaRPr sz="1300">
              <a:solidFill>
                <a:schemeClr val="dk2"/>
              </a:solidFill>
            </a:endParaRPr>
          </a:p>
          <a:p>
            <a:pPr marL="457200" lvl="0" indent="-311150" algn="l" rtl="0">
              <a:lnSpc>
                <a:spcPct val="150000"/>
              </a:lnSpc>
              <a:spcBef>
                <a:spcPts val="0"/>
              </a:spcBef>
              <a:spcAft>
                <a:spcPts val="0"/>
              </a:spcAft>
              <a:buClr>
                <a:schemeClr val="dk2"/>
              </a:buClr>
              <a:buSzPts val="1300"/>
              <a:buChar char="➢"/>
            </a:pPr>
            <a:r>
              <a:rPr lang="en">
                <a:solidFill>
                  <a:schemeClr val="dk2"/>
                </a:solidFill>
              </a:rPr>
              <a:t>Mainly caused by Ovine Progressive Pneumonia Virus (OPPV) in adults (</a:t>
            </a:r>
            <a:r>
              <a:rPr lang="en" i="1">
                <a:solidFill>
                  <a:srgbClr val="000000"/>
                </a:solidFill>
                <a:latin typeface="Roboto"/>
                <a:ea typeface="Roboto"/>
                <a:cs typeface="Roboto"/>
                <a:sym typeface="Roboto"/>
              </a:rPr>
              <a:t>Mycoplasma ovipneumoniae</a:t>
            </a:r>
            <a:r>
              <a:rPr lang="en">
                <a:solidFill>
                  <a:schemeClr val="dk2"/>
                </a:solidFill>
              </a:rPr>
              <a:t>)</a:t>
            </a:r>
            <a:endParaRPr>
              <a:solidFill>
                <a:schemeClr val="dk2"/>
              </a:solidFill>
            </a:endParaRPr>
          </a:p>
          <a:p>
            <a:pPr marL="457200" lvl="0" indent="-311150" algn="l" rtl="0">
              <a:lnSpc>
                <a:spcPct val="150000"/>
              </a:lnSpc>
              <a:spcBef>
                <a:spcPts val="0"/>
              </a:spcBef>
              <a:spcAft>
                <a:spcPts val="0"/>
              </a:spcAft>
              <a:buClr>
                <a:schemeClr val="dk2"/>
              </a:buClr>
              <a:buSzPts val="1300"/>
              <a:buChar char="➢"/>
            </a:pPr>
            <a:r>
              <a:rPr lang="en">
                <a:solidFill>
                  <a:schemeClr val="dk2"/>
                </a:solidFill>
              </a:rPr>
              <a:t>Mainly from fluid entering the lungs in the young </a:t>
            </a:r>
            <a:endParaRPr>
              <a:solidFill>
                <a:schemeClr val="dk2"/>
              </a:solidFill>
            </a:endParaRPr>
          </a:p>
        </p:txBody>
      </p:sp>
      <p:pic>
        <p:nvPicPr>
          <p:cNvPr id="133" name="Google Shape;133;p17"/>
          <p:cNvPicPr preferRelativeResize="0"/>
          <p:nvPr/>
        </p:nvPicPr>
        <p:blipFill>
          <a:blip r:embed="rId3">
            <a:alphaModFix/>
          </a:blip>
          <a:stretch>
            <a:fillRect/>
          </a:stretch>
        </p:blipFill>
        <p:spPr>
          <a:xfrm>
            <a:off x="5900050" y="787650"/>
            <a:ext cx="3243950" cy="2686175"/>
          </a:xfrm>
          <a:prstGeom prst="rect">
            <a:avLst/>
          </a:prstGeom>
          <a:noFill/>
          <a:ln>
            <a:noFill/>
          </a:ln>
        </p:spPr>
      </p:pic>
      <p:sp>
        <p:nvSpPr>
          <p:cNvPr id="134" name="Google Shape;134;p17"/>
          <p:cNvSpPr txBox="1"/>
          <p:nvPr/>
        </p:nvSpPr>
        <p:spPr>
          <a:xfrm>
            <a:off x="6761550" y="3480275"/>
            <a:ext cx="7845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latin typeface="Lato"/>
                <a:ea typeface="Lato"/>
                <a:cs typeface="Lato"/>
                <a:sym typeface="Lato"/>
              </a:rPr>
              <a:t>Not a sheep</a:t>
            </a:r>
            <a:endParaRPr sz="1600" b="1">
              <a:latin typeface="Lato"/>
              <a:ea typeface="Lato"/>
              <a:cs typeface="Lato"/>
              <a:sym typeface="Lato"/>
            </a:endParaRPr>
          </a:p>
        </p:txBody>
      </p:sp>
      <p:cxnSp>
        <p:nvCxnSpPr>
          <p:cNvPr id="135" name="Google Shape;135;p17"/>
          <p:cNvCxnSpPr/>
          <p:nvPr/>
        </p:nvCxnSpPr>
        <p:spPr>
          <a:xfrm rot="10800000" flipH="1">
            <a:off x="6107900" y="3066900"/>
            <a:ext cx="256500" cy="476400"/>
          </a:xfrm>
          <a:prstGeom prst="straightConnector1">
            <a:avLst/>
          </a:prstGeom>
          <a:noFill/>
          <a:ln w="38100" cap="flat" cmpd="sng">
            <a:solidFill>
              <a:schemeClr val="dk2"/>
            </a:solidFill>
            <a:prstDash val="solid"/>
            <a:round/>
            <a:headEnd type="none" w="med" len="med"/>
            <a:tailEnd type="triangle" w="med" len="med"/>
          </a:ln>
        </p:spPr>
      </p:cxnSp>
      <p:cxnSp>
        <p:nvCxnSpPr>
          <p:cNvPr id="136" name="Google Shape;136;p17"/>
          <p:cNvCxnSpPr/>
          <p:nvPr/>
        </p:nvCxnSpPr>
        <p:spPr>
          <a:xfrm>
            <a:off x="6111800" y="3517825"/>
            <a:ext cx="649800" cy="453300"/>
          </a:xfrm>
          <a:prstGeom prst="curvedConnector3">
            <a:avLst>
              <a:gd name="adj1" fmla="val 4101"/>
            </a:avLst>
          </a:prstGeom>
          <a:noFill/>
          <a:ln w="38100" cap="flat" cmpd="sng">
            <a:solidFill>
              <a:schemeClr val="dk2"/>
            </a:solidFill>
            <a:prstDash val="solid"/>
            <a:round/>
            <a:headEnd type="none" w="med" len="med"/>
            <a:tailEnd type="none" w="med" len="med"/>
          </a:ln>
        </p:spPr>
      </p:cxnSp>
      <p:sp>
        <p:nvSpPr>
          <p:cNvPr id="137" name="Google Shape;137;p17"/>
          <p:cNvSpPr txBox="1"/>
          <p:nvPr/>
        </p:nvSpPr>
        <p:spPr>
          <a:xfrm>
            <a:off x="6519600" y="4620300"/>
            <a:ext cx="2624400" cy="523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100">
                <a:latin typeface="Lato"/>
                <a:ea typeface="Lato"/>
                <a:cs typeface="Lato"/>
                <a:sym typeface="Lato"/>
              </a:rPr>
              <a:t>(“Pneumonia in Sheep and Goats | OSU Sheep Team” n.d.)</a:t>
            </a:r>
            <a:endParaRPr sz="1100">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41"/>
        <p:cNvGrpSpPr/>
        <p:nvPr/>
      </p:nvGrpSpPr>
      <p:grpSpPr>
        <a:xfrm>
          <a:off x="0" y="0"/>
          <a:ext cx="0" cy="0"/>
          <a:chOff x="0" y="0"/>
          <a:chExt cx="0" cy="0"/>
        </a:xfrm>
      </p:grpSpPr>
      <p:sp>
        <p:nvSpPr>
          <p:cNvPr id="142" name="Google Shape;142;p18"/>
          <p:cNvSpPr/>
          <p:nvPr/>
        </p:nvSpPr>
        <p:spPr>
          <a:xfrm>
            <a:off x="0" y="0"/>
            <a:ext cx="91440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3" name="Google Shape;143;p18"/>
          <p:cNvPicPr preferRelativeResize="0"/>
          <p:nvPr/>
        </p:nvPicPr>
        <p:blipFill>
          <a:blip r:embed="rId3">
            <a:alphaModFix/>
          </a:blip>
          <a:stretch>
            <a:fillRect/>
          </a:stretch>
        </p:blipFill>
        <p:spPr>
          <a:xfrm>
            <a:off x="1889300" y="64125"/>
            <a:ext cx="5083001" cy="5015249"/>
          </a:xfrm>
          <a:prstGeom prst="rect">
            <a:avLst/>
          </a:prstGeom>
          <a:noFill/>
          <a:ln>
            <a:noFill/>
          </a:ln>
        </p:spPr>
      </p:pic>
      <p:pic>
        <p:nvPicPr>
          <p:cNvPr id="144" name="Google Shape;144;p18"/>
          <p:cNvPicPr preferRelativeResize="0"/>
          <p:nvPr/>
        </p:nvPicPr>
        <p:blipFill>
          <a:blip r:embed="rId4">
            <a:alphaModFix/>
          </a:blip>
          <a:stretch>
            <a:fillRect/>
          </a:stretch>
        </p:blipFill>
        <p:spPr>
          <a:xfrm>
            <a:off x="8591928" y="4547375"/>
            <a:ext cx="494925" cy="491350"/>
          </a:xfrm>
          <a:prstGeom prst="rect">
            <a:avLst/>
          </a:prstGeom>
          <a:noFill/>
          <a:ln>
            <a:noFill/>
          </a:ln>
        </p:spPr>
      </p:pic>
      <p:sp>
        <p:nvSpPr>
          <p:cNvPr id="145" name="Google Shape;145;p18"/>
          <p:cNvSpPr txBox="1"/>
          <p:nvPr/>
        </p:nvSpPr>
        <p:spPr>
          <a:xfrm>
            <a:off x="8801542" y="4752975"/>
            <a:ext cx="285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u="sng">
                <a:solidFill>
                  <a:schemeClr val="hlink"/>
                </a:solidFill>
                <a:latin typeface="Lato"/>
                <a:ea typeface="Lato"/>
                <a:cs typeface="Lato"/>
                <a:sym typeface="Lato"/>
                <a:hlinkClick r:id="rId5"/>
              </a:rPr>
              <a:t>_</a:t>
            </a:r>
            <a:endParaRPr>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49"/>
        <p:cNvGrpSpPr/>
        <p:nvPr/>
      </p:nvGrpSpPr>
      <p:grpSpPr>
        <a:xfrm>
          <a:off x="0" y="0"/>
          <a:ext cx="0" cy="0"/>
          <a:chOff x="0" y="0"/>
          <a:chExt cx="0" cy="0"/>
        </a:xfrm>
      </p:grpSpPr>
      <p:sp>
        <p:nvSpPr>
          <p:cNvPr id="150" name="Google Shape;150;p19"/>
          <p:cNvSpPr txBox="1">
            <a:spLocks noGrp="1"/>
          </p:cNvSpPr>
          <p:nvPr>
            <p:ph type="title"/>
          </p:nvPr>
        </p:nvSpPr>
        <p:spPr>
          <a:xfrm>
            <a:off x="729450" y="5471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Symptoms</a:t>
            </a:r>
            <a:endParaRPr/>
          </a:p>
          <a:p>
            <a:pPr marL="0" lvl="0" indent="0" algn="l" rtl="0">
              <a:spcBef>
                <a:spcPts val="0"/>
              </a:spcBef>
              <a:spcAft>
                <a:spcPts val="0"/>
              </a:spcAft>
              <a:buNone/>
            </a:pPr>
            <a:endParaRPr/>
          </a:p>
        </p:txBody>
      </p:sp>
      <p:sp>
        <p:nvSpPr>
          <p:cNvPr id="151" name="Google Shape;151;p19"/>
          <p:cNvSpPr txBox="1">
            <a:spLocks noGrp="1"/>
          </p:cNvSpPr>
          <p:nvPr>
            <p:ph type="body" idx="1"/>
          </p:nvPr>
        </p:nvSpPr>
        <p:spPr>
          <a:xfrm>
            <a:off x="653250" y="1164475"/>
            <a:ext cx="7688700" cy="2261100"/>
          </a:xfrm>
          <a:prstGeom prst="rect">
            <a:avLst/>
          </a:prstGeom>
        </p:spPr>
        <p:txBody>
          <a:bodyPr spcFirstLastPara="1" wrap="square" lIns="91425" tIns="91425" rIns="91425" bIns="91425" anchor="t" anchorCtr="0">
            <a:normAutofit/>
          </a:bodyPr>
          <a:lstStyle/>
          <a:p>
            <a:pPr marL="457200" lvl="0" indent="-323850" algn="l" rtl="0">
              <a:lnSpc>
                <a:spcPct val="200000"/>
              </a:lnSpc>
              <a:spcBef>
                <a:spcPts val="0"/>
              </a:spcBef>
              <a:spcAft>
                <a:spcPts val="0"/>
              </a:spcAft>
              <a:buClr>
                <a:srgbClr val="434343"/>
              </a:buClr>
              <a:buSzPts val="1500"/>
              <a:buChar char="➢"/>
            </a:pPr>
            <a:r>
              <a:rPr lang="en" sz="1500">
                <a:solidFill>
                  <a:srgbClr val="434343"/>
                </a:solidFill>
              </a:rPr>
              <a:t>Coughing and labored breathing</a:t>
            </a:r>
            <a:endParaRPr sz="1500">
              <a:solidFill>
                <a:srgbClr val="434343"/>
              </a:solidFill>
            </a:endParaRPr>
          </a:p>
          <a:p>
            <a:pPr marL="457200" lvl="0" indent="-323850" algn="l" rtl="0">
              <a:lnSpc>
                <a:spcPct val="200000"/>
              </a:lnSpc>
              <a:spcBef>
                <a:spcPts val="0"/>
              </a:spcBef>
              <a:spcAft>
                <a:spcPts val="0"/>
              </a:spcAft>
              <a:buClr>
                <a:srgbClr val="434343"/>
              </a:buClr>
              <a:buSzPts val="1500"/>
              <a:buChar char="➢"/>
            </a:pPr>
            <a:r>
              <a:rPr lang="en" sz="1500">
                <a:solidFill>
                  <a:srgbClr val="434343"/>
                </a:solidFill>
              </a:rPr>
              <a:t>Decreased movement/activity </a:t>
            </a:r>
            <a:endParaRPr sz="1500">
              <a:solidFill>
                <a:srgbClr val="434343"/>
              </a:solidFill>
            </a:endParaRPr>
          </a:p>
          <a:p>
            <a:pPr marL="457200" lvl="0" indent="-323850" algn="l" rtl="0">
              <a:lnSpc>
                <a:spcPct val="200000"/>
              </a:lnSpc>
              <a:spcBef>
                <a:spcPts val="0"/>
              </a:spcBef>
              <a:spcAft>
                <a:spcPts val="0"/>
              </a:spcAft>
              <a:buClr>
                <a:srgbClr val="434343"/>
              </a:buClr>
              <a:buSzPts val="1500"/>
              <a:buChar char="➢"/>
            </a:pPr>
            <a:r>
              <a:rPr lang="en" sz="1500">
                <a:solidFill>
                  <a:srgbClr val="434343"/>
                </a:solidFill>
              </a:rPr>
              <a:t>Fever </a:t>
            </a:r>
            <a:endParaRPr sz="1500">
              <a:solidFill>
                <a:srgbClr val="434343"/>
              </a:solidFill>
            </a:endParaRPr>
          </a:p>
          <a:p>
            <a:pPr marL="457200" lvl="0" indent="-323850" algn="l" rtl="0">
              <a:lnSpc>
                <a:spcPct val="200000"/>
              </a:lnSpc>
              <a:spcBef>
                <a:spcPts val="0"/>
              </a:spcBef>
              <a:spcAft>
                <a:spcPts val="0"/>
              </a:spcAft>
              <a:buClr>
                <a:srgbClr val="434343"/>
              </a:buClr>
              <a:buSzPts val="1500"/>
              <a:buChar char="➢"/>
            </a:pPr>
            <a:r>
              <a:rPr lang="en" sz="1500">
                <a:solidFill>
                  <a:srgbClr val="434343"/>
                </a:solidFill>
              </a:rPr>
              <a:t>Thick yellowish nasal discharge </a:t>
            </a:r>
            <a:endParaRPr sz="1500">
              <a:solidFill>
                <a:srgbClr val="434343"/>
              </a:solidFill>
            </a:endParaRPr>
          </a:p>
        </p:txBody>
      </p:sp>
      <p:pic>
        <p:nvPicPr>
          <p:cNvPr id="152" name="Google Shape;152;p19"/>
          <p:cNvPicPr preferRelativeResize="0"/>
          <p:nvPr/>
        </p:nvPicPr>
        <p:blipFill rotWithShape="1">
          <a:blip r:embed="rId3">
            <a:alphaModFix/>
          </a:blip>
          <a:srcRect t="20159" b="17847"/>
          <a:stretch/>
        </p:blipFill>
        <p:spPr>
          <a:xfrm>
            <a:off x="361950" y="2990850"/>
            <a:ext cx="2514599" cy="2078500"/>
          </a:xfrm>
          <a:prstGeom prst="rect">
            <a:avLst/>
          </a:prstGeom>
          <a:noFill/>
          <a:ln>
            <a:noFill/>
          </a:ln>
        </p:spPr>
      </p:pic>
      <p:pic>
        <p:nvPicPr>
          <p:cNvPr id="153" name="Google Shape;153;p19"/>
          <p:cNvPicPr preferRelativeResize="0"/>
          <p:nvPr/>
        </p:nvPicPr>
        <p:blipFill>
          <a:blip r:embed="rId4">
            <a:alphaModFix/>
          </a:blip>
          <a:stretch>
            <a:fillRect/>
          </a:stretch>
        </p:blipFill>
        <p:spPr>
          <a:xfrm flipH="1">
            <a:off x="4443474" y="832875"/>
            <a:ext cx="3917525" cy="3358125"/>
          </a:xfrm>
          <a:prstGeom prst="rect">
            <a:avLst/>
          </a:prstGeom>
          <a:noFill/>
          <a:ln>
            <a:noFill/>
          </a:ln>
        </p:spPr>
      </p:pic>
      <p:sp>
        <p:nvSpPr>
          <p:cNvPr id="154" name="Google Shape;154;p19"/>
          <p:cNvSpPr txBox="1"/>
          <p:nvPr/>
        </p:nvSpPr>
        <p:spPr>
          <a:xfrm>
            <a:off x="6519600" y="4620300"/>
            <a:ext cx="2624400" cy="523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100">
                <a:latin typeface="Lato"/>
                <a:ea typeface="Lato"/>
                <a:cs typeface="Lato"/>
                <a:sym typeface="Lato"/>
              </a:rPr>
              <a:t>(“Pneumonia in Sheep and Goats | OSU Sheep Team” n.d.)</a:t>
            </a:r>
            <a:endParaRPr sz="1100">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58"/>
        <p:cNvGrpSpPr/>
        <p:nvPr/>
      </p:nvGrpSpPr>
      <p:grpSpPr>
        <a:xfrm>
          <a:off x="0" y="0"/>
          <a:ext cx="0" cy="0"/>
          <a:chOff x="0" y="0"/>
          <a:chExt cx="0" cy="0"/>
        </a:xfrm>
      </p:grpSpPr>
      <p:pic>
        <p:nvPicPr>
          <p:cNvPr id="159" name="Google Shape;159;p20"/>
          <p:cNvPicPr preferRelativeResize="0"/>
          <p:nvPr/>
        </p:nvPicPr>
        <p:blipFill>
          <a:blip r:embed="rId3">
            <a:alphaModFix/>
          </a:blip>
          <a:stretch>
            <a:fillRect/>
          </a:stretch>
        </p:blipFill>
        <p:spPr>
          <a:xfrm>
            <a:off x="4833150" y="1812450"/>
            <a:ext cx="4103425" cy="2947925"/>
          </a:xfrm>
          <a:prstGeom prst="rect">
            <a:avLst/>
          </a:prstGeom>
          <a:noFill/>
          <a:ln>
            <a:noFill/>
          </a:ln>
        </p:spPr>
      </p:pic>
      <p:sp>
        <p:nvSpPr>
          <p:cNvPr id="160" name="Google Shape;160;p20"/>
          <p:cNvSpPr txBox="1">
            <a:spLocks noGrp="1"/>
          </p:cNvSpPr>
          <p:nvPr>
            <p:ph type="title"/>
          </p:nvPr>
        </p:nvSpPr>
        <p:spPr>
          <a:xfrm>
            <a:off x="503725" y="6001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does Sheep Pneumonia Impact Bighorn Sheep </a:t>
            </a:r>
            <a:endParaRPr/>
          </a:p>
        </p:txBody>
      </p:sp>
      <p:sp>
        <p:nvSpPr>
          <p:cNvPr id="161" name="Google Shape;161;p20"/>
          <p:cNvSpPr txBox="1">
            <a:spLocks noGrp="1"/>
          </p:cNvSpPr>
          <p:nvPr>
            <p:ph type="body" idx="1"/>
          </p:nvPr>
        </p:nvSpPr>
        <p:spPr>
          <a:xfrm>
            <a:off x="0" y="1429275"/>
            <a:ext cx="7688700" cy="3714300"/>
          </a:xfrm>
          <a:prstGeom prst="rect">
            <a:avLst/>
          </a:prstGeom>
        </p:spPr>
        <p:txBody>
          <a:bodyPr spcFirstLastPara="1" wrap="square" lIns="91425" tIns="91425" rIns="91425" bIns="91425" anchor="t" anchorCtr="0">
            <a:normAutofit fontScale="92500" lnSpcReduction="20000"/>
          </a:bodyPr>
          <a:lstStyle/>
          <a:p>
            <a:pPr marL="457200" lvl="0" indent="-323056" algn="l" rtl="0">
              <a:lnSpc>
                <a:spcPct val="115000"/>
              </a:lnSpc>
              <a:spcBef>
                <a:spcPts val="0"/>
              </a:spcBef>
              <a:spcAft>
                <a:spcPts val="0"/>
              </a:spcAft>
              <a:buClr>
                <a:srgbClr val="000000"/>
              </a:buClr>
              <a:buSzPct val="100000"/>
              <a:buChar char="➢"/>
            </a:pPr>
            <a:r>
              <a:rPr lang="en" sz="1608">
                <a:solidFill>
                  <a:srgbClr val="000000"/>
                </a:solidFill>
              </a:rPr>
              <a:t>Pneumonia-causing bacterial infection spreads from domestic livestock to wild Bighorn populations that haven’t built up immunity</a:t>
            </a:r>
            <a:endParaRPr sz="1608">
              <a:solidFill>
                <a:srgbClr val="000000"/>
              </a:solidFill>
            </a:endParaRPr>
          </a:p>
          <a:p>
            <a:pPr marL="914400" lvl="1" indent="-323056" algn="l" rtl="0">
              <a:lnSpc>
                <a:spcPct val="115000"/>
              </a:lnSpc>
              <a:spcBef>
                <a:spcPts val="0"/>
              </a:spcBef>
              <a:spcAft>
                <a:spcPts val="0"/>
              </a:spcAft>
              <a:buClr>
                <a:srgbClr val="000000"/>
              </a:buClr>
              <a:buSzPct val="100000"/>
              <a:buChar char="○"/>
            </a:pPr>
            <a:r>
              <a:rPr lang="en" sz="1608">
                <a:solidFill>
                  <a:srgbClr val="000000"/>
                </a:solidFill>
              </a:rPr>
              <a:t>Contact through grazing on public land</a:t>
            </a:r>
            <a:endParaRPr sz="1608">
              <a:solidFill>
                <a:srgbClr val="000000"/>
              </a:solidFill>
            </a:endParaRPr>
          </a:p>
          <a:p>
            <a:pPr marL="914400" lvl="0" indent="0" algn="l" rtl="0">
              <a:lnSpc>
                <a:spcPct val="115000"/>
              </a:lnSpc>
              <a:spcBef>
                <a:spcPts val="0"/>
              </a:spcBef>
              <a:spcAft>
                <a:spcPts val="0"/>
              </a:spcAft>
              <a:buNone/>
            </a:pPr>
            <a:endParaRPr sz="1608">
              <a:solidFill>
                <a:srgbClr val="000000"/>
              </a:solidFill>
            </a:endParaRPr>
          </a:p>
          <a:p>
            <a:pPr marL="457200" lvl="0" indent="-323056" algn="l" rtl="0">
              <a:lnSpc>
                <a:spcPct val="115000"/>
              </a:lnSpc>
              <a:spcBef>
                <a:spcPts val="1000"/>
              </a:spcBef>
              <a:spcAft>
                <a:spcPts val="0"/>
              </a:spcAft>
              <a:buClr>
                <a:srgbClr val="000000"/>
              </a:buClr>
              <a:buSzPct val="100000"/>
              <a:buChar char="➢"/>
            </a:pPr>
            <a:r>
              <a:rPr lang="en" sz="1608">
                <a:solidFill>
                  <a:srgbClr val="000000"/>
                </a:solidFill>
              </a:rPr>
              <a:t>Bacterial infection persists long-term</a:t>
            </a:r>
            <a:endParaRPr sz="1608">
              <a:solidFill>
                <a:srgbClr val="000000"/>
              </a:solidFill>
            </a:endParaRPr>
          </a:p>
          <a:p>
            <a:pPr marL="914400" lvl="1" indent="-323056" algn="l" rtl="0">
              <a:lnSpc>
                <a:spcPct val="115000"/>
              </a:lnSpc>
              <a:spcBef>
                <a:spcPts val="0"/>
              </a:spcBef>
              <a:spcAft>
                <a:spcPts val="0"/>
              </a:spcAft>
              <a:buClr>
                <a:srgbClr val="000000"/>
              </a:buClr>
              <a:buSzPct val="100000"/>
              <a:buChar char="○"/>
            </a:pPr>
            <a:r>
              <a:rPr lang="en" sz="1608">
                <a:solidFill>
                  <a:srgbClr val="000000"/>
                </a:solidFill>
              </a:rPr>
              <a:t>Infection can be detected using nasal swabs</a:t>
            </a:r>
            <a:endParaRPr sz="1608">
              <a:solidFill>
                <a:srgbClr val="000000"/>
              </a:solidFill>
            </a:endParaRPr>
          </a:p>
          <a:p>
            <a:pPr marL="914400" lvl="1" indent="-323056" algn="l" rtl="0">
              <a:lnSpc>
                <a:spcPct val="115000"/>
              </a:lnSpc>
              <a:spcBef>
                <a:spcPts val="0"/>
              </a:spcBef>
              <a:spcAft>
                <a:spcPts val="0"/>
              </a:spcAft>
              <a:buClr>
                <a:srgbClr val="000000"/>
              </a:buClr>
              <a:buSzPct val="100000"/>
              <a:buChar char="○"/>
            </a:pPr>
            <a:r>
              <a:rPr lang="en" sz="1608">
                <a:solidFill>
                  <a:srgbClr val="000000"/>
                </a:solidFill>
              </a:rPr>
              <a:t>Pneumonia presence determined </a:t>
            </a:r>
            <a:endParaRPr sz="1608">
              <a:solidFill>
                <a:srgbClr val="000000"/>
              </a:solidFill>
            </a:endParaRPr>
          </a:p>
          <a:p>
            <a:pPr marL="914400" lvl="0" indent="0" algn="l" rtl="0">
              <a:lnSpc>
                <a:spcPct val="115000"/>
              </a:lnSpc>
              <a:spcBef>
                <a:spcPts val="0"/>
              </a:spcBef>
              <a:spcAft>
                <a:spcPts val="0"/>
              </a:spcAft>
              <a:buNone/>
            </a:pPr>
            <a:r>
              <a:rPr lang="en" sz="1608">
                <a:solidFill>
                  <a:srgbClr val="000000"/>
                </a:solidFill>
              </a:rPr>
              <a:t>post-mortem; not effective for management</a:t>
            </a:r>
            <a:endParaRPr sz="1608">
              <a:solidFill>
                <a:srgbClr val="000000"/>
              </a:solidFill>
            </a:endParaRPr>
          </a:p>
          <a:p>
            <a:pPr marL="914400" lvl="0" indent="0" algn="l" rtl="0">
              <a:lnSpc>
                <a:spcPct val="115000"/>
              </a:lnSpc>
              <a:spcBef>
                <a:spcPts val="0"/>
              </a:spcBef>
              <a:spcAft>
                <a:spcPts val="0"/>
              </a:spcAft>
              <a:buNone/>
            </a:pPr>
            <a:endParaRPr sz="1608">
              <a:solidFill>
                <a:srgbClr val="000000"/>
              </a:solidFill>
            </a:endParaRPr>
          </a:p>
          <a:p>
            <a:pPr marL="457200" lvl="0" indent="-323056" algn="l" rtl="0">
              <a:lnSpc>
                <a:spcPct val="115000"/>
              </a:lnSpc>
              <a:spcBef>
                <a:spcPts val="1000"/>
              </a:spcBef>
              <a:spcAft>
                <a:spcPts val="0"/>
              </a:spcAft>
              <a:buClr>
                <a:srgbClr val="000000"/>
              </a:buClr>
              <a:buSzPct val="100000"/>
              <a:buChar char="➢"/>
            </a:pPr>
            <a:r>
              <a:rPr lang="en" sz="1608">
                <a:solidFill>
                  <a:srgbClr val="000000"/>
                </a:solidFill>
              </a:rPr>
              <a:t>Rapid declines</a:t>
            </a:r>
            <a:endParaRPr sz="1608">
              <a:solidFill>
                <a:srgbClr val="000000"/>
              </a:solidFill>
            </a:endParaRPr>
          </a:p>
          <a:p>
            <a:pPr marL="914400" lvl="1" indent="-323056" algn="l" rtl="0">
              <a:lnSpc>
                <a:spcPct val="115000"/>
              </a:lnSpc>
              <a:spcBef>
                <a:spcPts val="0"/>
              </a:spcBef>
              <a:spcAft>
                <a:spcPts val="0"/>
              </a:spcAft>
              <a:buClr>
                <a:srgbClr val="000000"/>
              </a:buClr>
              <a:buSzPct val="100000"/>
              <a:buChar char="○"/>
            </a:pPr>
            <a:r>
              <a:rPr lang="en" sz="1608">
                <a:solidFill>
                  <a:srgbClr val="000000"/>
                </a:solidFill>
              </a:rPr>
              <a:t>Pneumonia can cause &gt;50% population  </a:t>
            </a:r>
            <a:endParaRPr sz="1608">
              <a:solidFill>
                <a:srgbClr val="000000"/>
              </a:solidFill>
            </a:endParaRPr>
          </a:p>
          <a:p>
            <a:pPr marL="457200" lvl="0" indent="457200" algn="l" rtl="0">
              <a:lnSpc>
                <a:spcPct val="115000"/>
              </a:lnSpc>
              <a:spcBef>
                <a:spcPts val="0"/>
              </a:spcBef>
              <a:spcAft>
                <a:spcPts val="0"/>
              </a:spcAft>
              <a:buNone/>
            </a:pPr>
            <a:r>
              <a:rPr lang="en" sz="1608">
                <a:solidFill>
                  <a:srgbClr val="000000"/>
                </a:solidFill>
              </a:rPr>
              <a:t>mortality across age classes</a:t>
            </a:r>
            <a:endParaRPr sz="1608">
              <a:solidFill>
                <a:srgbClr val="000000"/>
              </a:solidFill>
            </a:endParaRPr>
          </a:p>
          <a:p>
            <a:pPr marL="914400" lvl="1" indent="-316706" algn="l" rtl="0">
              <a:lnSpc>
                <a:spcPct val="115000"/>
              </a:lnSpc>
              <a:spcBef>
                <a:spcPts val="0"/>
              </a:spcBef>
              <a:spcAft>
                <a:spcPts val="0"/>
              </a:spcAft>
              <a:buClr>
                <a:srgbClr val="000000"/>
              </a:buClr>
              <a:buSzPct val="100000"/>
              <a:buChar char="○"/>
            </a:pPr>
            <a:r>
              <a:rPr lang="en" sz="1500">
                <a:solidFill>
                  <a:srgbClr val="000000"/>
                </a:solidFill>
              </a:rPr>
              <a:t>Severely limits population restoration</a:t>
            </a:r>
            <a:endParaRPr sz="1500">
              <a:solidFill>
                <a:srgbClr val="000000"/>
              </a:solidFill>
            </a:endParaRPr>
          </a:p>
          <a:p>
            <a:pPr marL="0" lvl="0" indent="0" algn="l" rtl="0">
              <a:lnSpc>
                <a:spcPct val="100000"/>
              </a:lnSpc>
              <a:spcBef>
                <a:spcPts val="0"/>
              </a:spcBef>
              <a:spcAft>
                <a:spcPts val="0"/>
              </a:spcAft>
              <a:buNone/>
            </a:pPr>
            <a:endParaRPr sz="1000">
              <a:solidFill>
                <a:srgbClr val="000000"/>
              </a:solidFill>
            </a:endParaRPr>
          </a:p>
          <a:p>
            <a:pPr marL="0" lvl="0" indent="0" algn="l" rtl="0">
              <a:lnSpc>
                <a:spcPct val="100000"/>
              </a:lnSpc>
              <a:spcBef>
                <a:spcPts val="0"/>
              </a:spcBef>
              <a:spcAft>
                <a:spcPts val="0"/>
              </a:spcAft>
              <a:buNone/>
            </a:pPr>
            <a:endParaRPr sz="1000">
              <a:solidFill>
                <a:srgbClr val="000000"/>
              </a:solidFill>
            </a:endParaRPr>
          </a:p>
          <a:p>
            <a:pPr marL="0" lvl="0" indent="0" algn="l" rtl="0">
              <a:lnSpc>
                <a:spcPct val="100000"/>
              </a:lnSpc>
              <a:spcBef>
                <a:spcPts val="0"/>
              </a:spcBef>
              <a:spcAft>
                <a:spcPts val="0"/>
              </a:spcAft>
              <a:buNone/>
            </a:pPr>
            <a:endParaRPr sz="1000">
              <a:solidFill>
                <a:srgbClr val="000000"/>
              </a:solidFill>
            </a:endParaRPr>
          </a:p>
          <a:p>
            <a:pPr marL="0" lvl="0" indent="0" algn="l" rtl="0">
              <a:lnSpc>
                <a:spcPct val="100000"/>
              </a:lnSpc>
              <a:spcBef>
                <a:spcPts val="0"/>
              </a:spcBef>
              <a:spcAft>
                <a:spcPts val="0"/>
              </a:spcAft>
              <a:buNone/>
            </a:pPr>
            <a:r>
              <a:rPr lang="en" sz="900">
                <a:solidFill>
                  <a:srgbClr val="000000"/>
                </a:solidFill>
              </a:rPr>
              <a:t>Mcclintock and White 2007; Sells et al. 2016)</a:t>
            </a:r>
            <a:endParaRPr sz="900">
              <a:solidFill>
                <a:srgbClr val="000000"/>
              </a:solidFill>
            </a:endParaRPr>
          </a:p>
        </p:txBody>
      </p:sp>
      <p:sp>
        <p:nvSpPr>
          <p:cNvPr id="162" name="Google Shape;162;p20"/>
          <p:cNvSpPr txBox="1"/>
          <p:nvPr/>
        </p:nvSpPr>
        <p:spPr>
          <a:xfrm>
            <a:off x="1796400" y="1044025"/>
            <a:ext cx="3255000" cy="53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300" b="1">
                <a:latin typeface="Raleway"/>
                <a:ea typeface="Raleway"/>
                <a:cs typeface="Raleway"/>
                <a:sym typeface="Raleway"/>
              </a:rPr>
              <a:t>Populations?</a:t>
            </a:r>
            <a:endParaRPr sz="2300" b="1">
              <a:latin typeface="Raleway"/>
              <a:ea typeface="Raleway"/>
              <a:cs typeface="Raleway"/>
              <a:sym typeface="Raleway"/>
            </a:endParaRPr>
          </a:p>
        </p:txBody>
      </p:sp>
      <p:sp>
        <p:nvSpPr>
          <p:cNvPr id="163" name="Google Shape;163;p20"/>
          <p:cNvSpPr txBox="1"/>
          <p:nvPr/>
        </p:nvSpPr>
        <p:spPr>
          <a:xfrm>
            <a:off x="4906300" y="4681600"/>
            <a:ext cx="2971200" cy="276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600"/>
              <a:t>https://coloradooutdoorsmag.com/2022/01/15/the-bighorn-bloodline</a:t>
            </a:r>
            <a:r>
              <a:rPr lang="en" sz="600">
                <a:latin typeface="Lato"/>
                <a:ea typeface="Lato"/>
                <a:cs typeface="Lato"/>
                <a:sym typeface="Lato"/>
              </a:rPr>
              <a:t>/</a:t>
            </a:r>
            <a:endParaRPr sz="600">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67"/>
        <p:cNvGrpSpPr/>
        <p:nvPr/>
      </p:nvGrpSpPr>
      <p:grpSpPr>
        <a:xfrm>
          <a:off x="0" y="0"/>
          <a:ext cx="0" cy="0"/>
          <a:chOff x="0" y="0"/>
          <a:chExt cx="0" cy="0"/>
        </a:xfrm>
      </p:grpSpPr>
      <p:sp>
        <p:nvSpPr>
          <p:cNvPr id="168" name="Google Shape;168;p21"/>
          <p:cNvSpPr txBox="1">
            <a:spLocks noGrp="1"/>
          </p:cNvSpPr>
          <p:nvPr>
            <p:ph type="title"/>
          </p:nvPr>
        </p:nvSpPr>
        <p:spPr>
          <a:xfrm rot="-537">
            <a:off x="688452" y="777923"/>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Strategies are Currently Being Implemented to Stop the Spread</a:t>
            </a:r>
            <a:endParaRPr/>
          </a:p>
        </p:txBody>
      </p:sp>
      <p:sp>
        <p:nvSpPr>
          <p:cNvPr id="169" name="Google Shape;169;p21"/>
          <p:cNvSpPr txBox="1">
            <a:spLocks noGrp="1"/>
          </p:cNvSpPr>
          <p:nvPr>
            <p:ph type="body" idx="1"/>
          </p:nvPr>
        </p:nvSpPr>
        <p:spPr>
          <a:xfrm>
            <a:off x="604700" y="1562700"/>
            <a:ext cx="6220500" cy="3449700"/>
          </a:xfrm>
          <a:prstGeom prst="rect">
            <a:avLst/>
          </a:prstGeom>
          <a:ln w="9525" cap="flat" cmpd="sng">
            <a:solidFill>
              <a:schemeClr val="accent2"/>
            </a:solidFill>
            <a:prstDash val="solid"/>
            <a:round/>
            <a:headEnd type="none" w="sm" len="sm"/>
            <a:tailEnd type="none" w="sm" len="sm"/>
          </a:ln>
        </p:spPr>
        <p:txBody>
          <a:bodyPr spcFirstLastPara="1" wrap="square" lIns="91425" tIns="91425" rIns="91425" bIns="91425" anchor="t" anchorCtr="0">
            <a:normAutofit lnSpcReduction="10000"/>
          </a:bodyPr>
          <a:lstStyle/>
          <a:p>
            <a:pPr marL="457200" lvl="0" indent="-311150" algn="l" rtl="0">
              <a:spcBef>
                <a:spcPts val="0"/>
              </a:spcBef>
              <a:spcAft>
                <a:spcPts val="0"/>
              </a:spcAft>
              <a:buClr>
                <a:schemeClr val="dk2"/>
              </a:buClr>
              <a:buSzPts val="1300"/>
              <a:buChar char="●"/>
            </a:pPr>
            <a:r>
              <a:rPr lang="en" dirty="0">
                <a:solidFill>
                  <a:schemeClr val="dk2"/>
                </a:solidFill>
              </a:rPr>
              <a:t>Currently, Wildlife management agencies and non-governmental organizations are actively trying to reduce contact between wild and domestic sheep through a combination of regulations on public plans, outreach programs and education on private lands. </a:t>
            </a:r>
            <a:endParaRPr dirty="0">
              <a:solidFill>
                <a:schemeClr val="dk2"/>
              </a:solidFill>
            </a:endParaRPr>
          </a:p>
          <a:p>
            <a:pPr marL="457200" lvl="0" indent="-311150" algn="l" rtl="0">
              <a:spcBef>
                <a:spcPts val="0"/>
              </a:spcBef>
              <a:spcAft>
                <a:spcPts val="0"/>
              </a:spcAft>
              <a:buClr>
                <a:schemeClr val="dk2"/>
              </a:buClr>
              <a:buSzPts val="1300"/>
              <a:buChar char="●"/>
            </a:pPr>
            <a:r>
              <a:rPr lang="en" dirty="0">
                <a:solidFill>
                  <a:schemeClr val="dk2"/>
                </a:solidFill>
              </a:rPr>
              <a:t>Some methods that have been practiced to reduce contact include double-fencing domestic sheep flocks in wild sheep habitat, using additional guard dogs, penning domestic sheep at night and counting dometic sheep more frequently.</a:t>
            </a:r>
            <a:endParaRPr dirty="0">
              <a:solidFill>
                <a:schemeClr val="dk2"/>
              </a:solidFill>
            </a:endParaRPr>
          </a:p>
          <a:p>
            <a:pPr marL="457200" lvl="0" indent="-311150" algn="l" rtl="0">
              <a:spcBef>
                <a:spcPts val="0"/>
              </a:spcBef>
              <a:spcAft>
                <a:spcPts val="0"/>
              </a:spcAft>
              <a:buClr>
                <a:schemeClr val="dk2"/>
              </a:buClr>
              <a:buSzPts val="1300"/>
              <a:buChar char="●"/>
            </a:pPr>
            <a:r>
              <a:rPr lang="en" dirty="0">
                <a:solidFill>
                  <a:schemeClr val="dk2"/>
                </a:solidFill>
              </a:rPr>
              <a:t>Other strategies wildlife managers have tried is administering antibiotics, selective culling, and partial or complete depopulation</a:t>
            </a:r>
            <a:endParaRPr dirty="0">
              <a:solidFill>
                <a:schemeClr val="dk2"/>
              </a:solidFill>
            </a:endParaRPr>
          </a:p>
          <a:p>
            <a:pPr marL="457200" lvl="0" indent="-311150" algn="l" rtl="0">
              <a:spcBef>
                <a:spcPts val="0"/>
              </a:spcBef>
              <a:spcAft>
                <a:spcPts val="0"/>
              </a:spcAft>
              <a:buClr>
                <a:schemeClr val="dk2"/>
              </a:buClr>
              <a:buSzPts val="1300"/>
              <a:buChar char="●"/>
            </a:pPr>
            <a:r>
              <a:rPr lang="en" dirty="0">
                <a:solidFill>
                  <a:schemeClr val="dk2"/>
                </a:solidFill>
              </a:rPr>
              <a:t>Strategies used to increase individual resistance to pneumonia include improving nutritional conditions, increasing genetic diversity, and modifying spatial structuring.</a:t>
            </a:r>
            <a:endParaRPr sz="1100" dirty="0">
              <a:solidFill>
                <a:schemeClr val="dk2"/>
              </a:solidFill>
              <a:latin typeface="Arial"/>
              <a:ea typeface="Arial"/>
              <a:cs typeface="Arial"/>
              <a:sym typeface="Arial"/>
            </a:endParaRPr>
          </a:p>
          <a:p>
            <a:pPr marL="0" lvl="0" indent="0" algn="l" rtl="0">
              <a:spcBef>
                <a:spcPts val="1200"/>
              </a:spcBef>
              <a:spcAft>
                <a:spcPts val="1200"/>
              </a:spcAft>
              <a:buNone/>
            </a:pPr>
            <a:r>
              <a:rPr lang="en-US" sz="800" dirty="0"/>
              <a:t>(Cassirer et. Al, 2018)</a:t>
            </a:r>
            <a:endParaRPr sz="800" dirty="0"/>
          </a:p>
        </p:txBody>
      </p:sp>
      <p:pic>
        <p:nvPicPr>
          <p:cNvPr id="170" name="Google Shape;170;p21"/>
          <p:cNvPicPr preferRelativeResize="0"/>
          <p:nvPr/>
        </p:nvPicPr>
        <p:blipFill>
          <a:blip r:embed="rId3">
            <a:alphaModFix/>
          </a:blip>
          <a:stretch>
            <a:fillRect/>
          </a:stretch>
        </p:blipFill>
        <p:spPr>
          <a:xfrm>
            <a:off x="6650749" y="3261025"/>
            <a:ext cx="2296450" cy="1751375"/>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1644</Words>
  <Application>Microsoft Office PowerPoint</Application>
  <PresentationFormat>On-screen Show (16:9)</PresentationFormat>
  <Paragraphs>111</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Raleway</vt:lpstr>
      <vt:lpstr>Roboto</vt:lpstr>
      <vt:lpstr>Times New Roman</vt:lpstr>
      <vt:lpstr>Lato</vt:lpstr>
      <vt:lpstr>Streamline</vt:lpstr>
      <vt:lpstr>Pneumonia and Bighorn Sheep</vt:lpstr>
      <vt:lpstr>A Background into Bighorn Sheep</vt:lpstr>
      <vt:lpstr>A Background into Domestic Sheep</vt:lpstr>
      <vt:lpstr>Bighorn and Domestic Sheep  </vt:lpstr>
      <vt:lpstr>Pneumonia in Sheep</vt:lpstr>
      <vt:lpstr>PowerPoint Presentation</vt:lpstr>
      <vt:lpstr>Symptoms </vt:lpstr>
      <vt:lpstr>How does Sheep Pneumonia Impact Bighorn Sheep </vt:lpstr>
      <vt:lpstr>What Strategies are Currently Being Implemented to Stop the Spread</vt:lpstr>
      <vt:lpstr>Have These Strategies Proven to Be Effective?</vt:lpstr>
      <vt:lpstr>What Strategies Can Be Used To Stop the Spread in a Perfect World?</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Pneumonia and Bighorn Sheep</dc:title>
  <cp:lastModifiedBy>Faithann Vanderwalker</cp:lastModifiedBy>
  <cp:revision>1</cp:revision>
  <dcterms:modified xsi:type="dcterms:W3CDTF">2022-12-06T13:27:21Z</dcterms:modified>
</cp:coreProperties>
</file>